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Abadi" panose="020B0604020104020204" pitchFamily="34" charset="0"/>
      <p:regular r:id="rId10"/>
      <p:bold r:id="rId11"/>
      <p:italic r:id="rId12"/>
      <p:boldItalic r:id="rId13"/>
    </p:embeddedFont>
    <p:embeddedFont>
      <p:font typeface="Advent Sans Logo" panose="020B0604020202020204" charset="0"/>
      <p:regular r:id="rId14"/>
    </p:embeddedFont>
    <p:embeddedFont>
      <p:font typeface="Britannic Bold" panose="020B0903060703020204" pitchFamily="34" charset="0"/>
      <p:regular r:id="rId15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67976"/>
  </p:normalViewPr>
  <p:slideViewPr>
    <p:cSldViewPr snapToGrid="0" snapToObjects="1">
      <p:cViewPr varScale="1">
        <p:scale>
          <a:sx n="50" d="100"/>
          <a:sy n="50" d="100"/>
        </p:scale>
        <p:origin x="12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164ECDA-3DE9-489C-8C95-4DDCDBDB2766}"/>
    <pc:docChg chg="modSld">
      <pc:chgData name="Conceição Teles" userId="9b4626f9-f549-4e5a-acb2-002865762d89" providerId="ADAL" clId="{6164ECDA-3DE9-489C-8C95-4DDCDBDB2766}" dt="2025-12-04T14:54:36.520" v="34" actId="20577"/>
      <pc:docMkLst>
        <pc:docMk/>
      </pc:docMkLst>
      <pc:sldChg chg="modNotesTx">
        <pc:chgData name="Conceição Teles" userId="9b4626f9-f549-4e5a-acb2-002865762d89" providerId="ADAL" clId="{6164ECDA-3DE9-489C-8C95-4DDCDBDB2766}" dt="2025-12-04T14:52:36.720" v="14" actId="6549"/>
        <pc:sldMkLst>
          <pc:docMk/>
          <pc:sldMk cId="7202648" sldId="256"/>
        </pc:sldMkLst>
      </pc:sldChg>
      <pc:sldChg chg="modNotesTx">
        <pc:chgData name="Conceição Teles" userId="9b4626f9-f549-4e5a-acb2-002865762d89" providerId="ADAL" clId="{6164ECDA-3DE9-489C-8C95-4DDCDBDB2766}" dt="2025-12-04T14:53:39.767" v="25" actId="6549"/>
        <pc:sldMkLst>
          <pc:docMk/>
          <pc:sldMk cId="4023611193" sldId="259"/>
        </pc:sldMkLst>
      </pc:sldChg>
      <pc:sldChg chg="modNotesTx">
        <pc:chgData name="Conceição Teles" userId="9b4626f9-f549-4e5a-acb2-002865762d89" providerId="ADAL" clId="{6164ECDA-3DE9-489C-8C95-4DDCDBDB2766}" dt="2025-12-04T14:54:36.520" v="34" actId="20577"/>
        <pc:sldMkLst>
          <pc:docMk/>
          <pc:sldMk cId="745752969" sldId="260"/>
        </pc:sldMkLst>
      </pc:sldChg>
      <pc:sldChg chg="modNotesTx">
        <pc:chgData name="Conceição Teles" userId="9b4626f9-f549-4e5a-acb2-002865762d89" providerId="ADAL" clId="{6164ECDA-3DE9-489C-8C95-4DDCDBDB2766}" dt="2025-12-04T14:52:20.570" v="9" actId="20577"/>
        <pc:sldMkLst>
          <pc:docMk/>
          <pc:sldMk cId="4259798624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75870-7522-A64E-8D95-125755F87836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48A5-8FA8-DD49-8150-97BE4554972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3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Dê as boas-vindas a todos calorosamente e apresente o tema do dia.</a:t>
            </a:r>
          </a:p>
          <a:p>
            <a:r>
              <a:rPr lang="pt-PT" dirty="0"/>
              <a:t>Explique que o foco desta semana é compreender como o Espírito Santo foi derramado após a ascensão de Jesus.</a:t>
            </a:r>
          </a:p>
          <a:p>
            <a:r>
              <a:rPr lang="pt-PT" dirty="0"/>
              <a:t>Apresente os personagens da história: Luca e Orel, e convide a congregação a imaginar-se na história.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Descreva a visão inicial: trombetas sonantes, a terra a estremecer e os redimidos a erguerem-se dos seus túmulos.</a:t>
            </a:r>
          </a:p>
          <a:p>
            <a:r>
              <a:rPr lang="pt-PT" dirty="0"/>
              <a:t>Enfatize a alegria e o espanto avassaladores, este é o momento do regresso de Jesus.</a:t>
            </a:r>
          </a:p>
          <a:p>
            <a:r>
              <a:rPr lang="pt-PT" dirty="0"/>
              <a:t>Incentive a congregação a imaginar que está lá, repletos de luz e paz.</a:t>
            </a:r>
          </a:p>
          <a:p>
            <a:r>
              <a:rPr lang="pt-PT" dirty="0"/>
              <a:t>Transição: «Entre aqueles que brilhavam de alegria estava um rapaz chamado Luca...»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Apresente Orel como o anjo que cuidou de Luca durante oito anos.</a:t>
            </a:r>
          </a:p>
          <a:p>
            <a:r>
              <a:rPr lang="pt-PT" dirty="0"/>
              <a:t>Explique o significado do nome Orel: «Luz de Deus».</a:t>
            </a:r>
          </a:p>
          <a:p>
            <a:r>
              <a:rPr lang="pt-PT" dirty="0"/>
              <a:t>Destaque o reencontro alegre deles e a missão de Orel em ensinar ao Luca sobre o Espírito Santo.</a:t>
            </a:r>
          </a:p>
          <a:p>
            <a:r>
              <a:rPr lang="pt-PT" dirty="0"/>
              <a:t>Sugestão para reflexão: «Como enviou Deus luz e orientação à sua vida?»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Descreva o momento emocionante em que o Luca encontra Jesus.</a:t>
            </a:r>
          </a:p>
          <a:p>
            <a:r>
              <a:rPr lang="pt-PT" dirty="0"/>
              <a:t>Enfatize as palavras de amor e gratidão de Jesus: «Fiz tudo por ti».</a:t>
            </a:r>
          </a:p>
          <a:p>
            <a:r>
              <a:rPr lang="pt-PT" dirty="0"/>
              <a:t>Mensagem principal: Jesus reconhece que o Luca acreditou porque o Espírito Santo atuou no seu coração.</a:t>
            </a:r>
          </a:p>
          <a:p>
            <a:r>
              <a:rPr lang="pt-PT" dirty="0"/>
              <a:t>Transição para: «Vamos descobrir o que Jesus prometeu sobre o Espírito Santo».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Leia ou mostre João 14:16–17 (BPT09):</a:t>
            </a:r>
          </a:p>
          <a:p>
            <a:r>
              <a:rPr lang="pt-PT" dirty="0"/>
              <a:t>«E Eu pedirei ao Pai para vos enviar um outro Consolador que esteja sempre convosco.</a:t>
            </a:r>
          </a:p>
          <a:p>
            <a:r>
              <a:rPr lang="pt-PT" dirty="0"/>
              <a:t>O Espírito de verdade que o mundo não pode receber, porque não o vê nem o conhece. Ele está convosco e habitará em vós, por isso o conhecem.» — João 14:16–17 (BPT09)</a:t>
            </a:r>
          </a:p>
          <a:p>
            <a:r>
              <a:rPr lang="pt-PT" dirty="0"/>
              <a:t>Explique que Jesus não podia permanecer fisicamente na Terra, então Ele enviou o Espírito para viver em nós.</a:t>
            </a:r>
          </a:p>
          <a:p>
            <a:r>
              <a:rPr lang="pt-PT" dirty="0"/>
              <a:t>Destaque a explicação de Orel ao Luca sobre como o Espírito continua a missão de Jesus.</a:t>
            </a:r>
          </a:p>
          <a:p>
            <a:r>
              <a:rPr lang="pt-PT" dirty="0"/>
              <a:t>Sugira uma reflexão: “Como podemos permitir que o Espírito viva e nos guie diariamente?”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Orel diz ao Luca que, quando Jesus ascendeu, o Espírito foi totalmente libertado na Terra.</a:t>
            </a:r>
          </a:p>
          <a:p>
            <a:r>
              <a:rPr lang="pt-PT" dirty="0"/>
              <a:t>Enfatize: O Espírito Santo trabalha silenciosamente, mas com poder, para atrair as pessoas a Jesus.</a:t>
            </a:r>
          </a:p>
          <a:p>
            <a:r>
              <a:rPr lang="pt-PT" dirty="0"/>
              <a:t>Personalize: «Cada um de nós é prova do Seu </a:t>
            </a:r>
            <a:r>
              <a:rPr lang="pt-PT"/>
              <a:t>poder. Ele </a:t>
            </a:r>
            <a:r>
              <a:rPr lang="pt-PT" dirty="0"/>
              <a:t>transforma, conforta e guia-nos».</a:t>
            </a:r>
          </a:p>
          <a:p>
            <a:r>
              <a:rPr lang="pt-PT" dirty="0"/>
              <a:t>Incentive os participantes a partilharem um exemplo de quando sentiram a presença ou orientação de Deus.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348A5-8FA8-DD49-8150-97BE4554972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6351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 dirty="0"/>
              <a:t>Convide os participantes a lerem Apocalipse 21:2 sobre a Nova Jerusalém.</a:t>
            </a:r>
          </a:p>
          <a:p>
            <a:r>
              <a:rPr lang="pt-PT" dirty="0"/>
              <a:t>Conduza a atividade «Vamos pôr as Mãos à Obra»: desenhem ou pintem a Nova Jerusalém e escrevam «Eu quero viver aqui».</a:t>
            </a:r>
          </a:p>
          <a:p>
            <a:r>
              <a:rPr lang="pt-PT" dirty="0"/>
              <a:t>Conclua com sugestões de oração:</a:t>
            </a:r>
          </a:p>
          <a:p>
            <a:r>
              <a:rPr lang="pt-PT" dirty="0"/>
              <a:t>• Para conhecer melhor o Espírito Santo e permitir que Ele seja derramado nas nossas vidas.</a:t>
            </a:r>
          </a:p>
          <a:p>
            <a:r>
              <a:rPr lang="pt-PT" dirty="0"/>
              <a:t>• Pela breve volta de Jesus e para que possamos viver com Ele para sempre.</a:t>
            </a:r>
          </a:p>
          <a:p>
            <a:r>
              <a:rPr lang="pt-PT" dirty="0"/>
              <a:t>Termine com um momento de reflexão silenciosa.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79ACD-DBF1-EC44-A795-17C8BA5D4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B090F-247A-D447-9FFC-CFFDC1BA4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6C6638-672E-684E-9BA5-00590766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DB1CB6-8894-A543-A1FF-9119D8CD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EEAD6A-6DBA-E742-9577-EBDF0D991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9400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668931-4D12-0049-AC55-1A598643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41A6E5-5197-B84A-9213-17FE2D88D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0C0AA6-E8A2-514C-91B3-9CE71789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32A9-C04F-4F4B-983C-7F7337ED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A15061-4554-8141-A262-9640431B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5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8B76E1-9A26-7248-A666-99ECBDA5E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B598AB-CB2E-F341-A7B6-CF1D73C7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8E37C-ACF1-1140-988E-BFA7C7F7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C4FFCF-1C1A-E34F-A89D-9CBF15C5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3A4A09-A563-8D44-A4C0-3E5B0112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38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7409C-EA2C-724C-945F-28C6325F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F972D-E070-6C45-BD66-E10FD3ACD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57841-0D3A-9148-902C-023906AC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9FCDF6-97A8-684C-AD4F-F3D2B3DD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7D20EC-A7DF-D349-8AB3-0D47185E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131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595484-DC8B-BE44-B159-E283D0CE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312D08-2E95-3842-9085-17EA32E1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970EA5-F944-A443-8088-0093A47A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3E48C-99AC-D641-87B4-9E88A120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6AA47D-A608-BF41-95DF-94CD9457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39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D1F4-AE79-134C-AD87-F5C2654F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E576F-1A89-3044-97BC-89ACCAC83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7B918-0CDF-6D43-A24E-AF664EDEB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E4001-35CD-CA4C-A9B6-D00C80A0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957FEA-C4C6-764A-87BE-57E9F89C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ADD84-2023-DA4B-A955-ED60A652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68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16B79-507D-E34B-9731-654222E0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19EDEF-B034-E344-93D6-315AEB3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B62473-3CEF-BB4E-A863-6C492B0BD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C7813E-A54B-BD42-A537-E4347F1B3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C0DA6-CDE0-6045-A556-4916E7E7F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ABC5AF-7B95-0540-B12E-05131CC9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40462-1AC4-F946-83AB-6F7686E3A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2392CD-D6F7-B447-928F-F6CB5CCD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265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54700-63A1-D049-BE23-4A1F1651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7F4D672-F862-6849-81BC-E7B1C19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D5139F2-AFCB-D040-B11B-54893D8F6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85B22-BDCD-8043-B1A5-149535D74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2663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04F9B7-5995-654F-BAEA-00B95A53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E3552B-05EB-1548-BB35-FA8963A64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7B3FD35-89BF-6B4E-BA53-7CA9FDF6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38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5F5BA-7F59-C447-ACAC-1DC2A322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F47399-9DD8-EF4D-BFAB-83BF9B94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DA5963-270D-5047-9B34-DD41710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9E38C4-2348-8840-9E19-1C6E3EAC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95262-DA01-814F-848B-BBE61955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0FD354-5105-F645-B878-3CD4427F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80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2ACA4-9DE5-5844-80B8-FB8C387B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E6CA1-F722-0940-B082-602D45F1C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3D3728-1BCF-6E4A-8034-89422EF0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F33BA5-55E2-1842-A22B-D5F339F9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920DCE-98BD-5E4C-9E9C-10C3807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AA934E-60E7-FB41-B1B5-F108C02C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77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86A786-04B5-2C40-8F18-35321E1B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B31F7-56B1-EE44-84F3-5DC0A75A9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909FB-66BB-094F-8578-336CEA00F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ADCE-69E3-E04E-8BD0-7E5B74E44A29}" type="datetimeFigureOut">
              <a:rPr lang="es-PE" smtClean="0"/>
              <a:t>4/12/2025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B639AF-8482-B24D-A972-57D6D064F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F2134-56BE-5E44-BBB7-249309CC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727E2-D684-1E42-AD99-A98EE8418B4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2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0B5225D-0719-0D48-AD1A-2B5B48E6F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130603C-2D1C-3F4D-B8F1-6144AFA676F1}"/>
              </a:ext>
            </a:extLst>
          </p:cNvPr>
          <p:cNvSpPr txBox="1"/>
          <p:nvPr/>
        </p:nvSpPr>
        <p:spPr>
          <a:xfrm>
            <a:off x="4286371" y="874652"/>
            <a:ext cx="3130550" cy="30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pt-PT" sz="2000" noProof="0" dirty="0">
                <a:solidFill>
                  <a:schemeClr val="tx1"/>
                </a:solidFill>
                <a:latin typeface="Advent Sans Logo" panose="020B0502040504020204" pitchFamily="34" charset="0"/>
                <a:ea typeface="Advent Sans Logo" panose="020B0502040504020204" pitchFamily="34" charset="0"/>
                <a:cs typeface="Advent Sans Logo" panose="020B0502040504020204" pitchFamily="34" charset="0"/>
              </a:rPr>
              <a:t>O Espírito foi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C9BA140-4311-464D-A3DE-D899131FD81F}"/>
              </a:ext>
            </a:extLst>
          </p:cNvPr>
          <p:cNvSpPr txBox="1"/>
          <p:nvPr/>
        </p:nvSpPr>
        <p:spPr>
          <a:xfrm>
            <a:off x="1973179" y="1818239"/>
            <a:ext cx="7756935" cy="49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PE" sz="8800" dirty="0">
                <a:solidFill>
                  <a:srgbClr val="14575A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Britannic Bold" panose="020B0903060703020204" pitchFamily="34" charset="77"/>
                <a:ea typeface="Advent Sans Logo" panose="020B0502040504020204" pitchFamily="34" charset="0"/>
                <a:cs typeface="Bangla MN" pitchFamily="2" charset="0"/>
              </a:rPr>
              <a:t>DERRAMADO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1C3EFCA-DFC1-634F-BBE7-C56CB46E03B2}"/>
              </a:ext>
            </a:extLst>
          </p:cNvPr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607B8980-FBDA-F74D-831B-BDF6BA647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A67599A-667B-AA4E-A273-076A4576C635}"/>
                </a:ext>
              </a:extLst>
            </p:cNvPr>
            <p:cNvSpPr txBox="1"/>
            <p:nvPr/>
          </p:nvSpPr>
          <p:spPr>
            <a:xfrm>
              <a:off x="3549650" y="9309100"/>
              <a:ext cx="1371600" cy="48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DAYS OF</a:t>
              </a:r>
            </a:p>
            <a:p>
              <a:pPr>
                <a:lnSpc>
                  <a:spcPts val="1500"/>
                </a:lnSpc>
              </a:pPr>
              <a:r>
                <a:rPr lang="es-PE" dirty="0">
                  <a:solidFill>
                    <a:schemeClr val="bg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PRAYER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B507D7E2-F4AD-F040-B72F-57C14CD06538}"/>
                </a:ext>
              </a:extLst>
            </p:cNvPr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s-PE" sz="825" dirty="0">
                  <a:solidFill>
                    <a:schemeClr val="tx1"/>
                  </a:solidFill>
                  <a:latin typeface="Advent Sans Logo" panose="020B0502040504020204" pitchFamily="34" charset="0"/>
                  <a:ea typeface="Advent Sans Logo" panose="020B0502040504020204" pitchFamily="34" charset="0"/>
                  <a:cs typeface="Advent Sans Logo" panose="020B0502040504020204" pitchFamily="34" charset="0"/>
                </a:rPr>
                <a:t>January 7-17, 2026</a:t>
              </a: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4D2D737-6B5A-E144-B50B-3906C544C406}"/>
              </a:ext>
            </a:extLst>
          </p:cNvPr>
          <p:cNvSpPr txBox="1"/>
          <p:nvPr/>
        </p:nvSpPr>
        <p:spPr>
          <a:xfrm>
            <a:off x="235401" y="462924"/>
            <a:ext cx="1857676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s-PE" sz="4000" b="1" dirty="0">
                <a:solidFill>
                  <a:schemeClr val="bg1"/>
                </a:solidFill>
                <a:latin typeface="Abadi" panose="020B0604020104020204" pitchFamily="34" charset="0"/>
                <a:ea typeface="Advent Sans Logo" panose="020B0502040504020204" pitchFamily="34" charset="0"/>
                <a:cs typeface="Circular Std Black" panose="020B0604020101020102" pitchFamily="34" charset="77"/>
              </a:rPr>
              <a:t>Dia 1</a:t>
            </a:r>
            <a:endParaRPr lang="es-PE" sz="4000" b="1" dirty="0">
              <a:solidFill>
                <a:schemeClr val="bg1"/>
              </a:solidFill>
              <a:effectLst/>
              <a:latin typeface="Abadi" panose="020B0604020104020204" pitchFamily="34" charset="0"/>
              <a:ea typeface="Advent Sans Logo" panose="020B0502040504020204" pitchFamily="34" charset="0"/>
              <a:cs typeface="Circular Std Black" panose="020B06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97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C514A8-D4AD-CA41-AA62-467F94004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A1B4520-E21D-3549-97B5-5F0A61243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B64EA0-8B9D-C942-B58D-7E45C581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93C5C-A50C-2046-8D93-312E9313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1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D9CED4-0E2A-D547-B217-168EB215D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E85FB5-52B3-EB4E-80BF-93997228E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529</Words>
  <Application>Microsoft Office PowerPoint</Application>
  <PresentationFormat>Ecrã Panorâmico</PresentationFormat>
  <Paragraphs>38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Britannic Bold</vt:lpstr>
      <vt:lpstr>Calibri</vt:lpstr>
      <vt:lpstr>Arial</vt:lpstr>
      <vt:lpstr>Advent Sans Logo</vt:lpstr>
      <vt:lpstr>Calibri Light</vt:lpstr>
      <vt:lpstr>Abadi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Conceição Teles</cp:lastModifiedBy>
  <cp:revision>5</cp:revision>
  <dcterms:created xsi:type="dcterms:W3CDTF">2025-10-19T20:46:11Z</dcterms:created>
  <dcterms:modified xsi:type="dcterms:W3CDTF">2025-12-04T14:54:36Z</dcterms:modified>
</cp:coreProperties>
</file>