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" roundtripDataSignature="AMtx7miwoB3D+G/GaT3I/YMs5skTqh8C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24D535-6623-4FAE-ABA7-183739EA22F2}" v="1" dt="2025-12-04T12:57:42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333" autoAdjust="0"/>
  </p:normalViewPr>
  <p:slideViewPr>
    <p:cSldViewPr snapToGrid="0">
      <p:cViewPr varScale="1">
        <p:scale>
          <a:sx n="54" d="100"/>
          <a:sy n="54" d="100"/>
        </p:scale>
        <p:origin x="1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eição Teles" userId="9b4626f9-f549-4e5a-acb2-002865762d89" providerId="ADAL" clId="{6164ECDA-3DE9-489C-8C95-4DDCDBDB2766}"/>
    <pc:docChg chg="modSld">
      <pc:chgData name="Conceição Teles" userId="9b4626f9-f549-4e5a-acb2-002865762d89" providerId="ADAL" clId="{6164ECDA-3DE9-489C-8C95-4DDCDBDB2766}" dt="2025-12-04T13:00:04.788" v="29" actId="20577"/>
      <pc:docMkLst>
        <pc:docMk/>
      </pc:docMkLst>
      <pc:sldChg chg="modNotesTx">
        <pc:chgData name="Conceição Teles" userId="9b4626f9-f549-4e5a-acb2-002865762d89" providerId="ADAL" clId="{6164ECDA-3DE9-489C-8C95-4DDCDBDB2766}" dt="2025-12-04T12:58:14.419" v="17" actId="20577"/>
        <pc:sldMkLst>
          <pc:docMk/>
          <pc:sldMk cId="0" sldId="258"/>
        </pc:sldMkLst>
      </pc:sldChg>
      <pc:sldChg chg="modNotesTx">
        <pc:chgData name="Conceição Teles" userId="9b4626f9-f549-4e5a-acb2-002865762d89" providerId="ADAL" clId="{6164ECDA-3DE9-489C-8C95-4DDCDBDB2766}" dt="2025-12-04T12:59:41.566" v="27" actId="6549"/>
        <pc:sldMkLst>
          <pc:docMk/>
          <pc:sldMk cId="0" sldId="259"/>
        </pc:sldMkLst>
      </pc:sldChg>
      <pc:sldChg chg="modNotesTx">
        <pc:chgData name="Conceição Teles" userId="9b4626f9-f549-4e5a-acb2-002865762d89" providerId="ADAL" clId="{6164ECDA-3DE9-489C-8C95-4DDCDBDB2766}" dt="2025-12-04T13:00:04.788" v="29" actId="2057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dirty="0"/>
              <a:t>Bem-vindos ao Dia 7!</a:t>
            </a:r>
          </a:p>
          <a:p>
            <a:r>
              <a:rPr lang="pt-PT" dirty="0"/>
              <a:t>Hoje vamos aprender de que forma o Espírito concede força no sofrimento.</a:t>
            </a:r>
          </a:p>
          <a:p>
            <a:r>
              <a:rPr lang="pt-PT" dirty="0"/>
              <a:t>O Luca e o Orel estão prestes a conhecer alguém que permaneceu fiel mesmo na dor.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“São feitas de pérolas!” diz o Luca, admirado.</a:t>
            </a:r>
            <a:br>
              <a:rPr lang="pt-PT" dirty="0"/>
            </a:br>
            <a:r>
              <a:rPr lang="pt-PT" dirty="0"/>
              <a:t>Cores rosa, violeta e azul brilham nos portões.</a:t>
            </a:r>
            <a:br>
              <a:rPr lang="pt-PT" dirty="0"/>
            </a:br>
            <a:r>
              <a:rPr lang="pt-PT" dirty="0"/>
              <a:t>“Há doze portões,” diz o Orel, “três de cada lado da Cidade.”</a:t>
            </a:r>
            <a:br>
              <a:rPr lang="pt-PT" dirty="0"/>
            </a:br>
            <a:r>
              <a:rPr lang="pt-PT" dirty="0"/>
              <a:t>“Jesus é mesmo um arquiteto genial!” ri o Luca.</a:t>
            </a:r>
            <a:endParaRPr dirty="0"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 homem está perto dos portões, a olhar para o céu.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«Vem, Luca», diz o Orel. «Vou apresentar-te ao Estêvão.»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«Olá, servos do Senhor!», cumprimenta o Estêvão calorosamente.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«O Espírito foi derramado na minha vida», diz ele, «e Ele fortaleceu-me até ao final.»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 aponta para o túnica de Estêvão. «Por que tem uma borda vermelha?»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Estêvão sorri. «Jesus concedeu-a àqueles que deram as suas vidas por Ele.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Terra, chamavam-nos mártires, mas aqui somos lembrados pela nossa fidelidade.»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Orel acrescenta: «O vermelho lembra-nos do sangue que derramaram por Jesus.»</a:t>
            </a:r>
            <a:endParaRPr dirty="0"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Orel abre o seu vidro brilhante. «Luca, lê este versículo Atos 7:55.»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Luca lê: «Estevão, porém, cheio do Espírito Santo, levantou os olhos para o Céu e viu a glória de Deus, e Jesus em pé, à direita de Deus.»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Estevão acena suavemente com a cabeça. «Esse foi o meu último momento na Terra.»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«O Espírito deu-me paz enquanto eu enfrentava o sofrimento e Jesus veio ao meu encontro para me dar as boas-vindas ao lar.»</a:t>
            </a:r>
            <a:endParaRPr dirty="0"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«O Espírito foi derramado sobre mim», continua Estêvão.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«Ele deu-me coragem para proferir a verdade.»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«Através do Seu poder, milagres aconteceram e muitos acreditaram em Jesus.»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«Quando a perseguição chegou, não estava com medo.»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«Vi Jesus à minha espera </a:t>
            </a:r>
            <a:r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Céu</a:t>
            </a: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Fechei os olhos na Terra e abri-os aqui na glória.»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Luca diz suavemente: «O Espírito realmente dá força àqueles que sofrem.»</a:t>
            </a:r>
            <a:endParaRPr dirty="0"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dirty="0"/>
              <a:t>O mapa brilhante aparece nas mãos de Orel, mostrando um ponto vermelho.</a:t>
            </a:r>
          </a:p>
          <a:p>
            <a:r>
              <a:rPr lang="pt-PT" dirty="0"/>
              <a:t>«Outro destino?», pergunta o Luca ansiosamente.</a:t>
            </a:r>
          </a:p>
          <a:p>
            <a:r>
              <a:rPr lang="pt-PT" dirty="0"/>
              <a:t>Estevão sorri. «Vão, meus amigos. Continuem a descobrir o poder do Espírito.»</a:t>
            </a:r>
          </a:p>
          <a:p>
            <a:r>
              <a:rPr lang="pt-PT" dirty="0"/>
              <a:t>«Obrigado, Estevão!», diz o Luca. «A sua história deu-me coragem.»</a:t>
            </a:r>
          </a:p>
          <a:p>
            <a:r>
              <a:rPr lang="pt-PT" dirty="0"/>
              <a:t>«O Espírito que esteve comigo», diz Estevão, «também estará com vocês.»</a:t>
            </a:r>
          </a:p>
          <a:p>
            <a:r>
              <a:rPr lang="pt-PT" dirty="0"/>
              <a:t>A luz fica mais brilhante enquanto o Luca e o Orel dizem adeus.</a:t>
            </a:r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t-PT" dirty="0"/>
              <a:t>O Espírito dá coragem e paz, mesmo no sofrimento.</a:t>
            </a:r>
          </a:p>
          <a:p>
            <a:r>
              <a:rPr lang="pt-PT" dirty="0"/>
              <a:t>Mãos à obra!</a:t>
            </a:r>
          </a:p>
          <a:p>
            <a:r>
              <a:rPr lang="pt-PT" dirty="0"/>
              <a:t>Façam um cartão para encorajar alguém que esteja a passar por um momento difícil.</a:t>
            </a:r>
          </a:p>
          <a:p>
            <a:r>
              <a:rPr lang="pt-PT" dirty="0"/>
              <a:t>Escrevam: «Jesus ama-te e está contigo».</a:t>
            </a:r>
          </a:p>
          <a:p>
            <a:r>
              <a:rPr lang="pt-PT" dirty="0"/>
              <a:t>Vamos orar!</a:t>
            </a:r>
          </a:p>
          <a:p>
            <a:r>
              <a:rPr lang="pt-PT" dirty="0"/>
              <a:t>Peçam ao Espírito para vos ajudar a ser fortes e fiéis como Estêvão.</a:t>
            </a:r>
          </a:p>
          <a:p>
            <a:r>
              <a:rPr lang="pt-PT" dirty="0"/>
              <a:t>Agradeçam-Lhe por ser o vosso conforto e força.</a:t>
            </a:r>
          </a:p>
        </p:txBody>
      </p:sp>
      <p:sp>
        <p:nvSpPr>
          <p:cNvPr id="133" name="Google Shape;13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4286371" y="874652"/>
            <a:ext cx="313055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dirty="0"/>
          </a:p>
        </p:txBody>
      </p:sp>
      <p:sp>
        <p:nvSpPr>
          <p:cNvPr id="91" name="Google Shape;91;p1"/>
          <p:cNvSpPr txBox="1"/>
          <p:nvPr/>
        </p:nvSpPr>
        <p:spPr>
          <a:xfrm>
            <a:off x="462269" y="1818239"/>
            <a:ext cx="10778756" cy="28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70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7200" b="1" i="0" u="none" strike="noStrike" cap="none" dirty="0">
                <a:solidFill>
                  <a:srgbClr val="14575A"/>
                </a:solidFill>
                <a:latin typeface="Federo"/>
                <a:ea typeface="Federo"/>
                <a:cs typeface="Federo"/>
                <a:sym typeface="Federo"/>
              </a:rPr>
              <a:t>ESPÍRITO DERRAMADO</a:t>
            </a:r>
            <a:endParaRPr sz="7200" dirty="0"/>
          </a:p>
        </p:txBody>
      </p:sp>
      <p:grpSp>
        <p:nvGrpSpPr>
          <p:cNvPr id="92" name="Google Shape;92;p1"/>
          <p:cNvGrpSpPr/>
          <p:nvPr/>
        </p:nvGrpSpPr>
        <p:grpSpPr>
          <a:xfrm>
            <a:off x="10305415" y="6007634"/>
            <a:ext cx="1987550" cy="750038"/>
            <a:chOff x="2933700" y="9309100"/>
            <a:chExt cx="1987550" cy="750038"/>
          </a:xfrm>
        </p:grpSpPr>
        <p:pic>
          <p:nvPicPr>
            <p:cNvPr id="93" name="Google Shape;93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33700" y="9309100"/>
              <a:ext cx="1689100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"/>
            <p:cNvSpPr txBox="1"/>
            <p:nvPr/>
          </p:nvSpPr>
          <p:spPr>
            <a:xfrm>
              <a:off x="3549650" y="9309100"/>
              <a:ext cx="1371600" cy="5521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DIAS DE</a:t>
              </a:r>
            </a:p>
            <a:p>
              <a:pPr marL="0" marR="0" lvl="0" indent="0" algn="l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dirty="0">
                  <a:solidFill>
                    <a:schemeClr val="lt1"/>
                  </a:solidFill>
                </a:rPr>
                <a:t>ORAÇÃO</a:t>
              </a:r>
              <a:endParaRPr dirty="0"/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2933700" y="9735757"/>
              <a:ext cx="1689100" cy="3233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8181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825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Janeiro 7-17, 2026</a:t>
              </a:r>
              <a:endParaRPr dirty="0"/>
            </a:p>
          </p:txBody>
        </p:sp>
      </p:grpSp>
      <p:sp>
        <p:nvSpPr>
          <p:cNvPr id="96" name="Google Shape;96;p1"/>
          <p:cNvSpPr txBox="1"/>
          <p:nvPr/>
        </p:nvSpPr>
        <p:spPr>
          <a:xfrm>
            <a:off x="235401" y="462924"/>
            <a:ext cx="1857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3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 dirty="0">
                <a:solidFill>
                  <a:schemeClr val="lt1"/>
                </a:solidFill>
              </a:rPr>
              <a:t>Dia</a:t>
            </a:r>
            <a:r>
              <a:rPr lang="es-PE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7</a:t>
            </a:r>
            <a:endParaRPr dirty="0"/>
          </a:p>
        </p:txBody>
      </p:sp>
      <p:sp>
        <p:nvSpPr>
          <p:cNvPr id="97" name="Google Shape;97;p1"/>
          <p:cNvSpPr txBox="1"/>
          <p:nvPr/>
        </p:nvSpPr>
        <p:spPr>
          <a:xfrm>
            <a:off x="2876284" y="2167004"/>
            <a:ext cx="5877572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Fortalece-nos no Sofrimento</a:t>
            </a:r>
            <a:endParaRPr lang="pt-PT" sz="2000" b="0" i="0" u="none" strike="noStrike" cap="none" noProof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8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1999" cy="696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4428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4429"/>
            <a:ext cx="12191998" cy="696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54428"/>
            <a:ext cx="12191998" cy="696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551</Words>
  <Application>Microsoft Office PowerPoint</Application>
  <PresentationFormat>Ecrã Panorâmico</PresentationFormat>
  <Paragraphs>43</Paragraphs>
  <Slides>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1" baseType="lpstr">
      <vt:lpstr>Arial</vt:lpstr>
      <vt:lpstr>Calibri</vt:lpstr>
      <vt:lpstr>Federo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Conceição Teles</cp:lastModifiedBy>
  <cp:revision>1</cp:revision>
  <dcterms:created xsi:type="dcterms:W3CDTF">2025-10-19T20:46:11Z</dcterms:created>
  <dcterms:modified xsi:type="dcterms:W3CDTF">2025-12-04T13:00:13Z</dcterms:modified>
</cp:coreProperties>
</file>