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676" r:id="rId2"/>
    <p:sldId id="830" r:id="rId3"/>
    <p:sldId id="313" r:id="rId4"/>
    <p:sldId id="318" r:id="rId5"/>
    <p:sldId id="786" r:id="rId6"/>
    <p:sldId id="831" r:id="rId7"/>
    <p:sldId id="833" r:id="rId8"/>
    <p:sldId id="863" r:id="rId9"/>
    <p:sldId id="864" r:id="rId10"/>
    <p:sldId id="834" r:id="rId11"/>
    <p:sldId id="865" r:id="rId12"/>
    <p:sldId id="315" r:id="rId13"/>
    <p:sldId id="839" r:id="rId14"/>
    <p:sldId id="840" r:id="rId15"/>
    <p:sldId id="797" r:id="rId16"/>
    <p:sldId id="841" r:id="rId17"/>
    <p:sldId id="843" r:id="rId18"/>
    <p:sldId id="844" r:id="rId19"/>
    <p:sldId id="842" r:id="rId20"/>
    <p:sldId id="845" r:id="rId21"/>
    <p:sldId id="848" r:id="rId22"/>
    <p:sldId id="846" r:id="rId23"/>
    <p:sldId id="866" r:id="rId24"/>
    <p:sldId id="867" r:id="rId25"/>
    <p:sldId id="868" r:id="rId26"/>
    <p:sldId id="869" r:id="rId27"/>
    <p:sldId id="870" r:id="rId28"/>
    <p:sldId id="871" r:id="rId29"/>
    <p:sldId id="872" r:id="rId30"/>
    <p:sldId id="873" r:id="rId31"/>
    <p:sldId id="874" r:id="rId32"/>
    <p:sldId id="875" r:id="rId33"/>
    <p:sldId id="878" r:id="rId34"/>
    <p:sldId id="877" r:id="rId35"/>
    <p:sldId id="879" r:id="rId36"/>
    <p:sldId id="880" r:id="rId37"/>
    <p:sldId id="876" r:id="rId38"/>
    <p:sldId id="884" r:id="rId39"/>
    <p:sldId id="311" r:id="rId40"/>
    <p:sldId id="747" r:id="rId41"/>
    <p:sldId id="5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ECC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p:restoredTop sz="94853"/>
  </p:normalViewPr>
  <p:slideViewPr>
    <p:cSldViewPr snapToGrid="0" snapToObjects="1">
      <p:cViewPr varScale="1">
        <p:scale>
          <a:sx n="36" d="100"/>
          <a:sy n="36" d="100"/>
        </p:scale>
        <p:origin x="304" y="53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13"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13"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469900">
              <a:spcBef>
                <a:spcPts val="0"/>
              </a:spcBef>
              <a:buSzTx/>
              <a:buNone/>
              <a:defRPr sz="8500" spc="-170">
                <a:latin typeface="Helvetica Neue Medium"/>
                <a:ea typeface="Helvetica Neue Medium"/>
                <a:cs typeface="Helvetica Neue Medium"/>
                <a:sym typeface="Helvetica Neue Medium"/>
              </a:defRPr>
            </a:lvl2pPr>
            <a:lvl3pPr marL="638923" indent="-469900">
              <a:spcBef>
                <a:spcPts val="0"/>
              </a:spcBef>
              <a:buSzTx/>
              <a:buNone/>
              <a:defRPr sz="8500" spc="-170">
                <a:latin typeface="Helvetica Neue Medium"/>
                <a:ea typeface="Helvetica Neue Medium"/>
                <a:cs typeface="Helvetica Neue Medium"/>
                <a:sym typeface="Helvetica Neue Medium"/>
              </a:defRPr>
            </a:lvl3pPr>
            <a:lvl4pPr marL="638923" indent="-469900">
              <a:spcBef>
                <a:spcPts val="0"/>
              </a:spcBef>
              <a:buSzTx/>
              <a:buNone/>
              <a:defRPr sz="8500" spc="-170">
                <a:latin typeface="Helvetica Neue Medium"/>
                <a:ea typeface="Helvetica Neue Medium"/>
                <a:cs typeface="Helvetica Neue Medium"/>
                <a:sym typeface="Helvetica Neue Medium"/>
              </a:defRPr>
            </a:lvl4pPr>
            <a:lvl5pPr marL="638923" indent="-469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13"/>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14"/>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15"/>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13"/>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14"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13"/>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13"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14"/>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0" defTabSz="825500">
              <a:lnSpc>
                <a:spcPct val="100000"/>
              </a:lnSpc>
              <a:spcBef>
                <a:spcPts val="1800"/>
              </a:spcBef>
              <a:buSzTx/>
              <a:buNone/>
              <a:defRPr sz="5500" spc="-55"/>
            </a:lvl2pPr>
            <a:lvl3pPr marL="0" indent="0" defTabSz="825500">
              <a:lnSpc>
                <a:spcPct val="100000"/>
              </a:lnSpc>
              <a:spcBef>
                <a:spcPts val="1800"/>
              </a:spcBef>
              <a:buSzTx/>
              <a:buNone/>
              <a:defRPr sz="5500" spc="-55"/>
            </a:lvl3pPr>
            <a:lvl4pPr marL="0" indent="0" defTabSz="825500">
              <a:lnSpc>
                <a:spcPct val="100000"/>
              </a:lnSpc>
              <a:spcBef>
                <a:spcPts val="1800"/>
              </a:spcBef>
              <a:buSzTx/>
              <a:buNone/>
              <a:defRPr sz="5500" spc="-55"/>
            </a:lvl4pPr>
            <a:lvl5pPr marL="0" indent="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785E6FC-1457-B14A-B03D-B0FECD8EC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408783384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ED1422C5-A83E-744D-B30D-60C1A2D90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C29A495B-A9E9-A94D-ACBF-B7779396D7C9}"/>
              </a:ext>
            </a:extLst>
          </p:cNvPr>
          <p:cNvSpPr txBox="1"/>
          <p:nvPr/>
        </p:nvSpPr>
        <p:spPr>
          <a:xfrm>
            <a:off x="1844390" y="3784479"/>
            <a:ext cx="14474134" cy="4939814"/>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marL="685800" indent="-685800" algn="l">
              <a:lnSpc>
                <a:spcPct val="200000"/>
              </a:lnSpc>
              <a:buFont typeface="Wingdings" pitchFamily="2" charset="2"/>
              <a:buChar char="§"/>
            </a:pPr>
            <a:r>
              <a:rPr lang="pt-PT" sz="5500" b="1" dirty="0">
                <a:latin typeface="Noto Sans" panose="020B0502040504020204" pitchFamily="34" charset="0"/>
              </a:rPr>
              <a:t>ESTE ENGANO DE ORIGEM DIABÓLICA TEM SIDO VISÍVEL DE FORMA GENERALIZADA NO MUNDO RELIGIOSO </a:t>
            </a:r>
          </a:p>
        </p:txBody>
      </p:sp>
    </p:spTree>
    <p:extLst>
      <p:ext uri="{BB962C8B-B14F-4D97-AF65-F5344CB8AC3E}">
        <p14:creationId xmlns:p14="http://schemas.microsoft.com/office/powerpoint/2010/main" val="40633554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ED1422C5-A83E-744D-B30D-60C1A2D90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C29A495B-A9E9-A94D-ACBF-B7779396D7C9}"/>
              </a:ext>
            </a:extLst>
          </p:cNvPr>
          <p:cNvSpPr txBox="1"/>
          <p:nvPr/>
        </p:nvSpPr>
        <p:spPr>
          <a:xfrm>
            <a:off x="1703713" y="4422173"/>
            <a:ext cx="14474134" cy="1554272"/>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200000"/>
              </a:lnSpc>
            </a:pPr>
            <a:r>
              <a:rPr lang="pt-PT" sz="5500" b="1" dirty="0">
                <a:latin typeface="Noto Sans" panose="020B0502040504020204" pitchFamily="34" charset="0"/>
              </a:rPr>
              <a:t>O QUE A BÍBLIA ENSINA SOBRE A MORTE?</a:t>
            </a:r>
          </a:p>
        </p:txBody>
      </p:sp>
    </p:spTree>
    <p:extLst>
      <p:ext uri="{BB962C8B-B14F-4D97-AF65-F5344CB8AC3E}">
        <p14:creationId xmlns:p14="http://schemas.microsoft.com/office/powerpoint/2010/main" val="5129063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C137E1E-F92D-B04C-AF59-8385288A7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213828251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2233452" y="5866773"/>
            <a:ext cx="13576819"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Eclesiastes 9: 5-6; 10</a:t>
            </a:r>
            <a:endParaRPr sz="7000" b="1" dirty="0">
              <a:latin typeface="Noto Sans" panose="020B0502040504020204" pitchFamily="34" charset="0"/>
            </a:endParaRP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2233452" y="7054779"/>
            <a:ext cx="16793102" cy="5019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“Porque os vivos sabem que hão de morrer, mas os mortos não sabem coisa nenhuma, (...) o seu amor, o seu ódio, e a sua inveja já pereceram (...) porque na sepultura, para onde tu vais, não há obra nem projeto, nem conhecimento, nem sabedoria alguma.”</a:t>
            </a:r>
          </a:p>
        </p:txBody>
      </p:sp>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3908167"/>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1|A MORTE É UM ESTADO DE INCONSCIÊNCIA</a:t>
            </a:r>
          </a:p>
        </p:txBody>
      </p:sp>
    </p:spTree>
    <p:extLst>
      <p:ext uri="{BB962C8B-B14F-4D97-AF65-F5344CB8AC3E}">
        <p14:creationId xmlns:p14="http://schemas.microsoft.com/office/powerpoint/2010/main" val="2148208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6301604"/>
            <a:ext cx="14255245"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Job 14: 10;12</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706066"/>
            <a:ext cx="17004176" cy="4019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“Porém, morto o homem, é consumido; sim, rendendo o homem o espírito, então onde está ele? Assim o homem se deita, e não se levanta; até que não haja mais céus, não acordará nem despertará de seu sono.”</a:t>
            </a:r>
          </a:p>
        </p:txBody>
      </p:sp>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2| A MORTE É DESIGNADA COMO UM SONO</a:t>
            </a:r>
            <a:endParaRPr sz="6000" dirty="0">
              <a:latin typeface="Noto Sans" panose="020B0502040504020204" pitchFamily="34" charset="0"/>
            </a:endParaRPr>
          </a:p>
        </p:txBody>
      </p:sp>
    </p:spTree>
    <p:extLst>
      <p:ext uri="{BB962C8B-B14F-4D97-AF65-F5344CB8AC3E}">
        <p14:creationId xmlns:p14="http://schemas.microsoft.com/office/powerpoint/2010/main" val="2363042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2233452" y="6157874"/>
            <a:ext cx="13576819"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Atos 2: 29; 34</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2233452" y="7454077"/>
            <a:ext cx="17461317" cy="3018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“...dizer-vos livremente acerca do patriarca Davi, que ele morreu e foi sepultado, e entre nós está até hoje a sua sepultura. </a:t>
            </a:r>
            <a:r>
              <a:rPr lang="pt-PT" sz="5000">
                <a:latin typeface="Noto Sans" panose="020B0502040504020204" pitchFamily="34" charset="0"/>
              </a:rPr>
              <a:t>(...) Porque </a:t>
            </a:r>
            <a:r>
              <a:rPr lang="pt-PT" sz="5000" dirty="0">
                <a:latin typeface="Noto Sans" panose="020B0502040504020204" pitchFamily="34" charset="0"/>
              </a:rPr>
              <a:t>Davi não subiu </a:t>
            </a:r>
            <a:r>
              <a:rPr lang="pt-PT" sz="5000">
                <a:latin typeface="Noto Sans" panose="020B0502040504020204" pitchFamily="34" charset="0"/>
              </a:rPr>
              <a:t>aos céus ...”</a:t>
            </a:r>
            <a:endParaRPr lang="pt-PT" sz="5000" dirty="0">
              <a:latin typeface="Noto Sans" panose="020B0502040504020204" pitchFamily="34" charset="0"/>
            </a:endParaRPr>
          </a:p>
        </p:txBody>
      </p:sp>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3| OS MORTOS NÃO SOBEM A QUALQUER LUGAR</a:t>
            </a:r>
            <a:endParaRPr sz="6000" dirty="0">
              <a:latin typeface="Noto Sans" panose="020B0502040504020204" pitchFamily="34" charset="0"/>
            </a:endParaRPr>
          </a:p>
        </p:txBody>
      </p:sp>
    </p:spTree>
    <p:extLst>
      <p:ext uri="{BB962C8B-B14F-4D97-AF65-F5344CB8AC3E}">
        <p14:creationId xmlns:p14="http://schemas.microsoft.com/office/powerpoint/2010/main" val="39028266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4| OS MORTOS NÃO PODEM CONTACTAR COM OS VIVOS</a:t>
            </a:r>
            <a:endParaRPr sz="6000" dirty="0">
              <a:latin typeface="Noto Sans" panose="020B0502040504020204" pitchFamily="34" charset="0"/>
            </a:endParaRPr>
          </a:p>
        </p:txBody>
      </p:sp>
      <p:sp>
        <p:nvSpPr>
          <p:cNvPr id="7" name="Kjsbfjakbfjabdjkf">
            <a:extLst>
              <a:ext uri="{FF2B5EF4-FFF2-40B4-BE49-F238E27FC236}">
                <a16:creationId xmlns:a16="http://schemas.microsoft.com/office/drawing/2014/main" id="{4C44EF44-B572-7C4C-87B0-EB5D9F82E0C1}"/>
              </a:ext>
            </a:extLst>
          </p:cNvPr>
          <p:cNvSpPr txBox="1"/>
          <p:nvPr/>
        </p:nvSpPr>
        <p:spPr>
          <a:xfrm>
            <a:off x="2233452" y="6321956"/>
            <a:ext cx="13576819"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Eclesiastes 9: 6</a:t>
            </a:r>
            <a:endParaRPr sz="7000" b="1" dirty="0">
              <a:latin typeface="Noto Sans" panose="020B0502040504020204" pitchFamily="34" charset="0"/>
            </a:endParaRPr>
          </a:p>
        </p:txBody>
      </p:sp>
      <p:sp>
        <p:nvSpPr>
          <p:cNvPr id="9"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34CE9A04-9E0C-5D43-8014-6EC219896D4A}"/>
              </a:ext>
            </a:extLst>
          </p:cNvPr>
          <p:cNvSpPr txBox="1"/>
          <p:nvPr/>
        </p:nvSpPr>
        <p:spPr>
          <a:xfrm>
            <a:off x="2233452" y="7547014"/>
            <a:ext cx="16054548" cy="2018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 (...) os mortos não têm parte alguma para sempre, em coisa alguma do que se faz debaixo do sol.”</a:t>
            </a:r>
          </a:p>
        </p:txBody>
      </p:sp>
    </p:spTree>
    <p:extLst>
      <p:ext uri="{BB962C8B-B14F-4D97-AF65-F5344CB8AC3E}">
        <p14:creationId xmlns:p14="http://schemas.microsoft.com/office/powerpoint/2010/main" val="36147289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6407545"/>
            <a:ext cx="14255245"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Mateus 24: 24; Apocalipse 16: 14</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479633"/>
            <a:ext cx="17742730" cy="4019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“Porque surgirão falsos cristos e falsos profetas, e farão tão grandes sinais e prodígios que, se possível fora, enganariam até os escolhidos.”</a:t>
            </a:r>
          </a:p>
          <a:p>
            <a:pPr algn="l">
              <a:lnSpc>
                <a:spcPct val="130000"/>
              </a:lnSpc>
            </a:pPr>
            <a:r>
              <a:rPr lang="pt-PT" sz="5000" dirty="0">
                <a:latin typeface="Noto Sans" panose="020B0502040504020204" pitchFamily="34" charset="0"/>
              </a:rPr>
              <a:t>“Porque são espíritos de demónios, que fazem prodígios.”</a:t>
            </a:r>
          </a:p>
        </p:txBody>
      </p:sp>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5| OS SUPOSTOS CONTACTOS DOS MORTOS SÃO FALSOS</a:t>
            </a:r>
            <a:endParaRPr sz="6000" dirty="0">
              <a:latin typeface="Noto Sans" panose="020B0502040504020204" pitchFamily="34" charset="0"/>
            </a:endParaRPr>
          </a:p>
        </p:txBody>
      </p:sp>
    </p:spTree>
    <p:extLst>
      <p:ext uri="{BB962C8B-B14F-4D97-AF65-F5344CB8AC3E}">
        <p14:creationId xmlns:p14="http://schemas.microsoft.com/office/powerpoint/2010/main" val="21078073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6006634"/>
            <a:ext cx="14255245"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Levítico 20: 27</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228740"/>
            <a:ext cx="19325345" cy="2018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“Se um homem ou mulher se dedicarem a consultar os espíritos ou praticarem adivinhação, serão condenados à morte.”</a:t>
            </a:r>
          </a:p>
        </p:txBody>
      </p:sp>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6| DEUS ABOMINA A FALSA CONSULTA DOS MORTOS</a:t>
            </a:r>
            <a:endParaRPr sz="6000" dirty="0">
              <a:latin typeface="Noto Sans" panose="020B0502040504020204" pitchFamily="34" charset="0"/>
            </a:endParaRPr>
          </a:p>
        </p:txBody>
      </p:sp>
    </p:spTree>
    <p:extLst>
      <p:ext uri="{BB962C8B-B14F-4D97-AF65-F5344CB8AC3E}">
        <p14:creationId xmlns:p14="http://schemas.microsoft.com/office/powerpoint/2010/main" val="29537942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6006634"/>
            <a:ext cx="14255245"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João 5: 28 - 29</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428247"/>
            <a:ext cx="19677038" cy="4019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“Não vos maravilheis disto; porque vem a hora em que todos os que estão nos sepulcros ouvirão a sua voz. E os que fizeram o bem sairão para a ressurreição da vida; e os que fizeram o mal para a ressurreição da condenação.”</a:t>
            </a:r>
          </a:p>
        </p:txBody>
      </p:sp>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4104670"/>
            <a:ext cx="21762442" cy="977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b="1" dirty="0">
                <a:latin typeface="Noto Sans" panose="020B0502040504020204" pitchFamily="34" charset="0"/>
              </a:rPr>
              <a:t>7| É PELA RESSURREIÇÃO QUE OS MORTOS SAIRÃO DA SEPULTURA</a:t>
            </a:r>
            <a:endParaRPr dirty="0">
              <a:latin typeface="Noto Sans" panose="020B0502040504020204" pitchFamily="34" charset="0"/>
            </a:endParaRPr>
          </a:p>
        </p:txBody>
      </p:sp>
    </p:spTree>
    <p:extLst>
      <p:ext uri="{BB962C8B-B14F-4D97-AF65-F5344CB8AC3E}">
        <p14:creationId xmlns:p14="http://schemas.microsoft.com/office/powerpoint/2010/main" val="1702451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m mulher, frigorífico&#10;&#10;Descrição gerada automaticamente">
            <a:extLst>
              <a:ext uri="{FF2B5EF4-FFF2-40B4-BE49-F238E27FC236}">
                <a16:creationId xmlns:a16="http://schemas.microsoft.com/office/drawing/2014/main" id="{B0010C26-10FD-BC47-9ADF-DF866BD7B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54257683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2075699" y="3661163"/>
            <a:ext cx="16134021" cy="639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7000" b="1" dirty="0">
                <a:latin typeface="Noto Sans" panose="020B0502040504020204" pitchFamily="34" charset="0"/>
              </a:rPr>
              <a:t>A VERDADE DAS 2 MORTES</a:t>
            </a:r>
          </a:p>
          <a:p>
            <a:pPr algn="l">
              <a:lnSpc>
                <a:spcPct val="150000"/>
              </a:lnSpc>
            </a:pPr>
            <a:endParaRPr lang="pt-PT" sz="7000" b="1" dirty="0">
              <a:latin typeface="Noto Sans" panose="020B0502040504020204" pitchFamily="34" charset="0"/>
            </a:endParaRPr>
          </a:p>
          <a:p>
            <a:pPr marL="857250" indent="-857250" algn="l">
              <a:lnSpc>
                <a:spcPct val="150000"/>
              </a:lnSpc>
              <a:buFont typeface="Wingdings" pitchFamily="2" charset="2"/>
              <a:buChar char="§"/>
            </a:pPr>
            <a:r>
              <a:rPr lang="pt-PT" sz="7000" b="1" dirty="0">
                <a:latin typeface="Noto Sans" panose="020B0502040504020204" pitchFamily="34" charset="0"/>
              </a:rPr>
              <a:t>TEMPO </a:t>
            </a:r>
          </a:p>
          <a:p>
            <a:pPr marL="857250" indent="-857250" algn="l">
              <a:lnSpc>
                <a:spcPct val="150000"/>
              </a:lnSpc>
              <a:buFont typeface="Wingdings" pitchFamily="2" charset="2"/>
              <a:buChar char="§"/>
            </a:pPr>
            <a:r>
              <a:rPr lang="pt-PT" sz="7000" b="1" dirty="0">
                <a:latin typeface="Noto Sans" panose="020B0502040504020204" pitchFamily="34" charset="0"/>
              </a:rPr>
              <a:t>RESULTADO</a:t>
            </a:r>
          </a:p>
        </p:txBody>
      </p:sp>
      <p:pic>
        <p:nvPicPr>
          <p:cNvPr id="2" name="Imagem 1">
            <a:extLst>
              <a:ext uri="{FF2B5EF4-FFF2-40B4-BE49-F238E27FC236}">
                <a16:creationId xmlns:a16="http://schemas.microsoft.com/office/drawing/2014/main" id="{BEE2E70E-41D3-1141-9EEE-45319853725A}"/>
              </a:ext>
            </a:extLst>
          </p:cNvPr>
          <p:cNvPicPr>
            <a:picLocks noChangeAspect="1"/>
          </p:cNvPicPr>
          <p:nvPr/>
        </p:nvPicPr>
        <p:blipFill rotWithShape="1">
          <a:blip r:embed="rId3">
            <a:duotone>
              <a:schemeClr val="accent4">
                <a:shade val="45000"/>
                <a:satMod val="135000"/>
              </a:schemeClr>
              <a:prstClr val="white"/>
            </a:duotone>
          </a:blip>
          <a:srcRect t="48481"/>
          <a:stretch/>
        </p:blipFill>
        <p:spPr>
          <a:xfrm>
            <a:off x="8445500" y="7315200"/>
            <a:ext cx="4183332" cy="2155199"/>
          </a:xfrm>
          <a:prstGeom prst="rect">
            <a:avLst/>
          </a:prstGeom>
        </p:spPr>
      </p:pic>
    </p:spTree>
    <p:extLst>
      <p:ext uri="{BB962C8B-B14F-4D97-AF65-F5344CB8AC3E}">
        <p14:creationId xmlns:p14="http://schemas.microsoft.com/office/powerpoint/2010/main" val="212677337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5992783"/>
            <a:ext cx="14255245" cy="109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1 Tessalonicenses 4: 13-14 </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177520"/>
            <a:ext cx="19113195" cy="4019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“Não queremos, porém, irmãos, que sejais ignorantes acerca dos que já dormem (...) Porque, se cremos que Jesus morreu e ressurgiu, assim também aos que dormem, Deus, mediante Jesus, os tornará a trazer juntamente com ele.”</a:t>
            </a:r>
          </a:p>
        </p:txBody>
      </p:sp>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1| A 1ª MORTE SERÁ INTERROMPIDA PELA RESSURREIÇÃO</a:t>
            </a:r>
            <a:endParaRPr sz="6000" dirty="0">
              <a:latin typeface="Noto Sans" panose="020B0502040504020204" pitchFamily="34" charset="0"/>
            </a:endParaRPr>
          </a:p>
        </p:txBody>
      </p:sp>
    </p:spTree>
    <p:extLst>
      <p:ext uri="{BB962C8B-B14F-4D97-AF65-F5344CB8AC3E}">
        <p14:creationId xmlns:p14="http://schemas.microsoft.com/office/powerpoint/2010/main" val="24825586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5992783"/>
            <a:ext cx="14255245" cy="109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Apocalipse 2: 11; 20: 6</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313693"/>
            <a:ext cx="18832976" cy="4459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“Quem tem ouvidos, ouça o que o Espírito diz às igrejas. O que vencer, de modo algum sofrerá o dado da segunda morte.” </a:t>
            </a:r>
          </a:p>
          <a:p>
            <a:pPr algn="l">
              <a:lnSpc>
                <a:spcPct val="130000"/>
              </a:lnSpc>
            </a:pPr>
            <a:endParaRPr lang="pt-PT" sz="2200" dirty="0">
              <a:latin typeface="Noto Sans" panose="020B0502040504020204" pitchFamily="34" charset="0"/>
            </a:endParaRPr>
          </a:p>
          <a:p>
            <a:pPr algn="l">
              <a:lnSpc>
                <a:spcPct val="130000"/>
              </a:lnSpc>
            </a:pPr>
            <a:r>
              <a:rPr lang="pt-PT" sz="5000" dirty="0">
                <a:latin typeface="Noto Sans" panose="020B0502040504020204" pitchFamily="34" charset="0"/>
              </a:rPr>
              <a:t>“Bem-aventurado e santo é aquele que tem parte na primeira ressurreição; sobre estes não tem poder a segunda morte.”</a:t>
            </a:r>
          </a:p>
        </p:txBody>
      </p:sp>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2| A 2ª MORTE É UMA CONDENAÇÃO DEFINITIVA</a:t>
            </a:r>
            <a:endParaRPr sz="6000" dirty="0">
              <a:latin typeface="Noto Sans" panose="020B0502040504020204" pitchFamily="34" charset="0"/>
            </a:endParaRPr>
          </a:p>
        </p:txBody>
      </p:sp>
    </p:spTree>
    <p:extLst>
      <p:ext uri="{BB962C8B-B14F-4D97-AF65-F5344CB8AC3E}">
        <p14:creationId xmlns:p14="http://schemas.microsoft.com/office/powerpoint/2010/main" val="21822706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6006633"/>
            <a:ext cx="14255245"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Apocalipse 20: 12 - 14</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197992"/>
            <a:ext cx="20999706" cy="5019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“Vi também os mortos, grandes e pequenos, de pé diante do trono, e livros foram abertos. (...) O mar entregou os mortos que nele havia, e a morte e o </a:t>
            </a:r>
            <a:r>
              <a:rPr lang="pt-PT" sz="5000" i="1" dirty="0">
                <a:latin typeface="Noto Sans" panose="020B0502040504020204" pitchFamily="34" charset="0"/>
              </a:rPr>
              <a:t>Hades</a:t>
            </a:r>
            <a:r>
              <a:rPr lang="pt-PT" sz="5000" dirty="0">
                <a:latin typeface="Noto Sans" panose="020B0502040504020204" pitchFamily="34" charset="0"/>
              </a:rPr>
              <a:t> entregaram os mortos que neles havia; e cada um foi julgado de acordo com o que tinha feito. Então a morte e o Hades foram lançados no lago de fogo. O lago de fogo é a segunda morte.” </a:t>
            </a:r>
          </a:p>
        </p:txBody>
      </p:sp>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2| A 2ª MORTE É UMA CONDENAÇÃO DEFINITIVA</a:t>
            </a:r>
            <a:endParaRPr sz="6000" dirty="0">
              <a:latin typeface="Noto Sans" panose="020B0502040504020204" pitchFamily="34" charset="0"/>
            </a:endParaRPr>
          </a:p>
        </p:txBody>
      </p:sp>
    </p:spTree>
    <p:extLst>
      <p:ext uri="{BB962C8B-B14F-4D97-AF65-F5344CB8AC3E}">
        <p14:creationId xmlns:p14="http://schemas.microsoft.com/office/powerpoint/2010/main" val="3574962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2234725" y="4709557"/>
            <a:ext cx="16134021" cy="1752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8000" b="1" dirty="0">
                <a:latin typeface="Noto Sans" panose="020B0502040504020204" pitchFamily="34" charset="0"/>
              </a:rPr>
              <a:t>JESUS E A MORTE</a:t>
            </a:r>
          </a:p>
        </p:txBody>
      </p:sp>
    </p:spTree>
    <p:extLst>
      <p:ext uri="{BB962C8B-B14F-4D97-AF65-F5344CB8AC3E}">
        <p14:creationId xmlns:p14="http://schemas.microsoft.com/office/powerpoint/2010/main" val="289144257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757647" y="4097077"/>
            <a:ext cx="19790388" cy="1546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7000" b="1" dirty="0">
                <a:latin typeface="Noto Sans" panose="020B0502040504020204" pitchFamily="34" charset="0"/>
              </a:rPr>
              <a:t>Porque é relevante a experiência de Jesus?</a:t>
            </a:r>
          </a:p>
        </p:txBody>
      </p:sp>
      <p:sp>
        <p:nvSpPr>
          <p:cNvPr id="4"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06C25CA6-A18A-3149-8CB8-8762B56B3B04}"/>
              </a:ext>
            </a:extLst>
          </p:cNvPr>
          <p:cNvSpPr txBox="1"/>
          <p:nvPr/>
        </p:nvSpPr>
        <p:spPr>
          <a:xfrm>
            <a:off x="1757647" y="6537494"/>
            <a:ext cx="22016753" cy="4777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marL="857250" indent="-857250" algn="l">
              <a:lnSpc>
                <a:spcPct val="150000"/>
              </a:lnSpc>
              <a:buFont typeface="Wingdings" pitchFamily="2" charset="2"/>
              <a:buChar char="§"/>
            </a:pPr>
            <a:r>
              <a:rPr lang="pt-PT" sz="7000" b="1" dirty="0">
                <a:latin typeface="Noto Sans" panose="020B0502040504020204" pitchFamily="34" charset="0"/>
              </a:rPr>
              <a:t>Porque passou pela experiência da morte</a:t>
            </a:r>
          </a:p>
          <a:p>
            <a:pPr marL="857250" indent="-857250" algn="l">
              <a:lnSpc>
                <a:spcPct val="150000"/>
              </a:lnSpc>
              <a:buFont typeface="Wingdings" pitchFamily="2" charset="2"/>
              <a:buChar char="§"/>
            </a:pPr>
            <a:r>
              <a:rPr lang="pt-PT" sz="7000" b="1" dirty="0">
                <a:latin typeface="Noto Sans" panose="020B0502040504020204" pitchFamily="34" charset="0"/>
              </a:rPr>
              <a:t>Porque não pecou</a:t>
            </a:r>
          </a:p>
          <a:p>
            <a:pPr marL="857250" indent="-857250" algn="l">
              <a:lnSpc>
                <a:spcPct val="150000"/>
              </a:lnSpc>
              <a:buFont typeface="Wingdings" pitchFamily="2" charset="2"/>
              <a:buChar char="§"/>
            </a:pPr>
            <a:r>
              <a:rPr lang="pt-PT" sz="7000" b="1" dirty="0">
                <a:latin typeface="Noto Sans" panose="020B0502040504020204" pitchFamily="34" charset="0"/>
              </a:rPr>
              <a:t>Porque não foi vencido pela morte</a:t>
            </a:r>
          </a:p>
        </p:txBody>
      </p:sp>
    </p:spTree>
    <p:extLst>
      <p:ext uri="{BB962C8B-B14F-4D97-AF65-F5344CB8AC3E}">
        <p14:creationId xmlns:p14="http://schemas.microsoft.com/office/powerpoint/2010/main" val="698680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5992783"/>
            <a:ext cx="14255245" cy="109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Lucas 8: 52 - 55 </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308976"/>
            <a:ext cx="20482872" cy="4019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 E todos choravam e pranteavam; Jesus porém, disse: Não choreis; ela não está morta, mas </a:t>
            </a:r>
            <a:r>
              <a:rPr lang="pt-PT" sz="5000" b="1" dirty="0">
                <a:latin typeface="Noto Sans" panose="020B0502040504020204" pitchFamily="34" charset="0"/>
              </a:rPr>
              <a:t>dorme</a:t>
            </a:r>
            <a:r>
              <a:rPr lang="pt-PT" sz="5000" dirty="0">
                <a:latin typeface="Noto Sans" panose="020B0502040504020204" pitchFamily="34" charset="0"/>
              </a:rPr>
              <a:t>. E riam-se dele, sabendo que ela estava </a:t>
            </a:r>
            <a:r>
              <a:rPr lang="pt-PT" sz="5000" b="1" dirty="0">
                <a:latin typeface="Noto Sans" panose="020B0502040504020204" pitchFamily="34" charset="0"/>
              </a:rPr>
              <a:t>morta</a:t>
            </a:r>
            <a:r>
              <a:rPr lang="pt-PT" sz="5000" dirty="0">
                <a:latin typeface="Noto Sans" panose="020B0502040504020204" pitchFamily="34" charset="0"/>
              </a:rPr>
              <a:t>. Então ele, tomando-lhe a mão, exclamou: Menina, levanta-te. E o seu espírito voltou, e ela se levantou imediatamente.” </a:t>
            </a:r>
          </a:p>
        </p:txBody>
      </p:sp>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1| JESUS CONHECIA A REALIDADE DA 1ª MORTE</a:t>
            </a:r>
            <a:endParaRPr sz="6000" dirty="0">
              <a:latin typeface="Noto Sans" panose="020B0502040504020204" pitchFamily="34" charset="0"/>
            </a:endParaRPr>
          </a:p>
        </p:txBody>
      </p:sp>
    </p:spTree>
    <p:extLst>
      <p:ext uri="{BB962C8B-B14F-4D97-AF65-F5344CB8AC3E}">
        <p14:creationId xmlns:p14="http://schemas.microsoft.com/office/powerpoint/2010/main" val="40019889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6321956"/>
            <a:ext cx="14255245"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Romanos 6: 23; 5: 12</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820538" y="7544941"/>
            <a:ext cx="18017967" cy="4459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“Porque o salário do pecado é a morte …”</a:t>
            </a:r>
          </a:p>
          <a:p>
            <a:pPr algn="l">
              <a:lnSpc>
                <a:spcPct val="130000"/>
              </a:lnSpc>
            </a:pPr>
            <a:endParaRPr lang="pt-PT" sz="2200" dirty="0">
              <a:latin typeface="Noto Sans" panose="020B0502040504020204" pitchFamily="34" charset="0"/>
            </a:endParaRPr>
          </a:p>
          <a:p>
            <a:pPr algn="l">
              <a:lnSpc>
                <a:spcPct val="130000"/>
              </a:lnSpc>
            </a:pPr>
            <a:r>
              <a:rPr lang="pt-PT" sz="5000" dirty="0">
                <a:latin typeface="Noto Sans" panose="020B0502040504020204" pitchFamily="34" charset="0"/>
              </a:rPr>
              <a:t>“Portanto, como por um homem entrou o pecado no mundo, e pelo pecado a morte, assim também a morte passou a todos os homens por isso que todos pecaram.”</a:t>
            </a:r>
          </a:p>
        </p:txBody>
      </p:sp>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2| JESUS CONHECIA A VERDADE DA MORTE E DO PECADO</a:t>
            </a:r>
            <a:endParaRPr sz="6000" dirty="0">
              <a:latin typeface="Noto Sans" panose="020B0502040504020204" pitchFamily="34" charset="0"/>
            </a:endParaRPr>
          </a:p>
        </p:txBody>
      </p:sp>
    </p:spTree>
    <p:extLst>
      <p:ext uri="{BB962C8B-B14F-4D97-AF65-F5344CB8AC3E}">
        <p14:creationId xmlns:p14="http://schemas.microsoft.com/office/powerpoint/2010/main" val="31655886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C38CC48-6715-9D42-B281-297290560594}"/>
              </a:ext>
            </a:extLst>
          </p:cNvPr>
          <p:cNvSpPr txBox="1"/>
          <p:nvPr/>
        </p:nvSpPr>
        <p:spPr>
          <a:xfrm>
            <a:off x="1837159" y="4613912"/>
            <a:ext cx="19790388" cy="1546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7000" b="1" dirty="0">
                <a:latin typeface="Noto Sans" panose="020B0502040504020204" pitchFamily="34" charset="0"/>
              </a:rPr>
              <a:t>JESUS MORREU A 1ª OU A 2ª MORTE ?</a:t>
            </a:r>
          </a:p>
        </p:txBody>
      </p:sp>
    </p:spTree>
    <p:extLst>
      <p:ext uri="{BB962C8B-B14F-4D97-AF65-F5344CB8AC3E}">
        <p14:creationId xmlns:p14="http://schemas.microsoft.com/office/powerpoint/2010/main" val="398168400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6342505"/>
            <a:ext cx="14255245"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Mateus 26: 38; Lucas 22: 41- 44 </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7573769"/>
            <a:ext cx="20761167" cy="5019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“Então Jesus lhes disse: A minha alma está triste até a morte; ficai aqui e vigiai comigo.” “E de joelhos, orava, dizendo: Pai, se queres afasta de mim este cálice; todavia não se faça a minha vontade, mas a tua. E posto em agonia, orava mais intensamente; e o seu suor tornou-se como grandes gotas de sangue, que caíam sobre o chão.”</a:t>
            </a:r>
          </a:p>
        </p:txBody>
      </p:sp>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741024" y="4027438"/>
            <a:ext cx="21762442" cy="1132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6000" b="1" dirty="0">
                <a:latin typeface="Noto Sans" panose="020B0502040504020204" pitchFamily="34" charset="0"/>
              </a:rPr>
              <a:t>DE QUE FORMA JESUS ENFRENTOU A SUA MORTE?</a:t>
            </a:r>
            <a:endParaRPr sz="6000" dirty="0">
              <a:latin typeface="Noto Sans" panose="020B0502040504020204" pitchFamily="34" charset="0"/>
            </a:endParaRPr>
          </a:p>
        </p:txBody>
      </p:sp>
    </p:spTree>
    <p:extLst>
      <p:ext uri="{BB962C8B-B14F-4D97-AF65-F5344CB8AC3E}">
        <p14:creationId xmlns:p14="http://schemas.microsoft.com/office/powerpoint/2010/main" val="36489639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967FBEC-7C84-E646-BA92-F6EC55664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46844089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2145666" y="4413193"/>
            <a:ext cx="16221847" cy="6002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marL="857250" indent="-857250" algn="l">
              <a:lnSpc>
                <a:spcPct val="150000"/>
              </a:lnSpc>
              <a:buFont typeface="Wingdings" pitchFamily="2" charset="2"/>
              <a:buChar char="§"/>
            </a:pPr>
            <a:r>
              <a:rPr lang="pt-PT" sz="6000" b="1" dirty="0">
                <a:latin typeface="Noto Sans" panose="020B0502040504020204" pitchFamily="34" charset="0"/>
              </a:rPr>
              <a:t>PORQUE ESTAVA JESUS ANGUSTIADO DIANTE DA MORTE SE ELE MESMO RESSUSCITOU OS MORTOS? </a:t>
            </a:r>
          </a:p>
          <a:p>
            <a:pPr marL="857250" indent="-857250" algn="l">
              <a:lnSpc>
                <a:spcPct val="150000"/>
              </a:lnSpc>
              <a:buFont typeface="Wingdings" pitchFamily="2" charset="2"/>
              <a:buChar char="§"/>
            </a:pPr>
            <a:endParaRPr lang="pt-PT" sz="2200" b="1" dirty="0">
              <a:latin typeface="Noto Sans" panose="020B0502040504020204" pitchFamily="34" charset="0"/>
            </a:endParaRPr>
          </a:p>
          <a:p>
            <a:pPr marL="857250" indent="-857250" algn="l">
              <a:lnSpc>
                <a:spcPct val="150000"/>
              </a:lnSpc>
              <a:buFont typeface="Wingdings" pitchFamily="2" charset="2"/>
              <a:buChar char="§"/>
            </a:pPr>
            <a:r>
              <a:rPr lang="pt-PT" sz="6000" b="1" dirty="0">
                <a:latin typeface="Noto Sans" panose="020B0502040504020204" pitchFamily="34" charset="0"/>
              </a:rPr>
              <a:t>TERÁ PERDIDO A FÉ E A ESPERANÇA?</a:t>
            </a:r>
          </a:p>
        </p:txBody>
      </p:sp>
    </p:spTree>
    <p:extLst>
      <p:ext uri="{BB962C8B-B14F-4D97-AF65-F5344CB8AC3E}">
        <p14:creationId xmlns:p14="http://schemas.microsoft.com/office/powerpoint/2010/main" val="173948216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900051" y="3986687"/>
            <a:ext cx="21762442" cy="3599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8000" b="1" dirty="0">
                <a:latin typeface="Noto Sans" panose="020B0502040504020204" pitchFamily="34" charset="0"/>
              </a:rPr>
              <a:t>PORQUE JESUS </a:t>
            </a:r>
          </a:p>
          <a:p>
            <a:pPr algn="l">
              <a:lnSpc>
                <a:spcPct val="150000"/>
              </a:lnSpc>
            </a:pPr>
            <a:r>
              <a:rPr lang="pt-PT" sz="8000" b="1" dirty="0">
                <a:latin typeface="Noto Sans" panose="020B0502040504020204" pitchFamily="34" charset="0"/>
              </a:rPr>
              <a:t>ENFRENTOU A 2ª MORTE</a:t>
            </a:r>
            <a:endParaRPr sz="8000" dirty="0">
              <a:latin typeface="Noto Sans" panose="020B0502040504020204" pitchFamily="34" charset="0"/>
            </a:endParaRPr>
          </a:p>
        </p:txBody>
      </p:sp>
    </p:spTree>
    <p:extLst>
      <p:ext uri="{BB962C8B-B14F-4D97-AF65-F5344CB8AC3E}">
        <p14:creationId xmlns:p14="http://schemas.microsoft.com/office/powerpoint/2010/main" val="210408605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900051" y="4325936"/>
            <a:ext cx="19687741" cy="4109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marL="857250" indent="-857250" algn="l">
              <a:lnSpc>
                <a:spcPct val="150000"/>
              </a:lnSpc>
              <a:buFont typeface="Wingdings" pitchFamily="2" charset="2"/>
              <a:buChar char="§"/>
            </a:pPr>
            <a:r>
              <a:rPr lang="pt-PT" sz="6000" b="1" dirty="0">
                <a:latin typeface="Noto Sans" panose="020B0502040504020204" pitchFamily="34" charset="0"/>
              </a:rPr>
              <a:t>MAS COMO PODERIA JESUS TER EXPERIMENTADO A 2ª MORTE, SE É A DESTRUIÇÃO ETERNA,            DA QUAL NÃO HÁ RESSURREIÇÃO?</a:t>
            </a:r>
          </a:p>
        </p:txBody>
      </p:sp>
    </p:spTree>
    <p:extLst>
      <p:ext uri="{BB962C8B-B14F-4D97-AF65-F5344CB8AC3E}">
        <p14:creationId xmlns:p14="http://schemas.microsoft.com/office/powerpoint/2010/main" val="351144462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5732305"/>
            <a:ext cx="14255245" cy="109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Isaías 53: 5,6,12</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741024" y="6832093"/>
            <a:ext cx="20482872" cy="5019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“Mas ele foi ferido por causa das nossas transgressões, e esmagado por causa das nossas iniquidades; o castigo que nos traz a paz estava sobre ele, e pelas suas pisaduras fomos sarados (...) </a:t>
            </a:r>
          </a:p>
          <a:p>
            <a:pPr algn="l">
              <a:lnSpc>
                <a:spcPct val="130000"/>
              </a:lnSpc>
            </a:pPr>
            <a:r>
              <a:rPr lang="pt-PT" sz="5000" dirty="0">
                <a:latin typeface="Noto Sans" panose="020B0502040504020204" pitchFamily="34" charset="0"/>
              </a:rPr>
              <a:t>O Senhor fez cair sobre ele a iniquidade de todos nós (…) ele levou sobre si o pecado de muitos, e pelos transgressores intercedeu.”</a:t>
            </a:r>
          </a:p>
        </p:txBody>
      </p:sp>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741024" y="3749612"/>
            <a:ext cx="21762442" cy="1303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7000" b="1" dirty="0">
                <a:latin typeface="Noto Sans" panose="020B0502040504020204" pitchFamily="34" charset="0"/>
              </a:rPr>
              <a:t>JESUS MORREU PELOS NOSSOS PECADOS</a:t>
            </a:r>
            <a:endParaRPr sz="7000" dirty="0">
              <a:latin typeface="Noto Sans" panose="020B0502040504020204" pitchFamily="34" charset="0"/>
            </a:endParaRPr>
          </a:p>
        </p:txBody>
      </p:sp>
    </p:spTree>
    <p:extLst>
      <p:ext uri="{BB962C8B-B14F-4D97-AF65-F5344CB8AC3E}">
        <p14:creationId xmlns:p14="http://schemas.microsoft.com/office/powerpoint/2010/main" val="37350391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900050" y="4567394"/>
            <a:ext cx="21762442" cy="25172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6000" dirty="0">
                <a:latin typeface="Noto Sans" panose="020B0502040504020204" pitchFamily="34" charset="0"/>
              </a:rPr>
              <a:t>Por isso Paulo falava do... </a:t>
            </a:r>
          </a:p>
          <a:p>
            <a:pPr algn="l"/>
            <a:r>
              <a:rPr lang="pt-PT" sz="6000" b="1" dirty="0">
                <a:latin typeface="Noto Sans" panose="020B0502040504020204" pitchFamily="34" charset="0"/>
              </a:rPr>
              <a:t>“amor de Cristo que excede todo o entendimento” </a:t>
            </a:r>
          </a:p>
        </p:txBody>
      </p:sp>
      <p:sp>
        <p:nvSpPr>
          <p:cNvPr id="8" name="Kjsbfjakbfjabdjkf">
            <a:extLst>
              <a:ext uri="{FF2B5EF4-FFF2-40B4-BE49-F238E27FC236}">
                <a16:creationId xmlns:a16="http://schemas.microsoft.com/office/drawing/2014/main" id="{F5EA6D71-83B3-2945-8F3D-9E1B6A53D475}"/>
              </a:ext>
            </a:extLst>
          </p:cNvPr>
          <p:cNvSpPr txBox="1"/>
          <p:nvPr/>
        </p:nvSpPr>
        <p:spPr>
          <a:xfrm>
            <a:off x="1939807" y="7232037"/>
            <a:ext cx="4262211"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5000" i="1" dirty="0">
                <a:latin typeface="Noto Sans" panose="020B0502040504020204" pitchFamily="34" charset="0"/>
              </a:rPr>
              <a:t>Efésios 3.19</a:t>
            </a:r>
            <a:endParaRPr lang="pt-PT" sz="5000" b="1" dirty="0">
              <a:latin typeface="Noto Sans" panose="020B0502040504020204" pitchFamily="34" charset="0"/>
            </a:endParaRPr>
          </a:p>
        </p:txBody>
      </p:sp>
    </p:spTree>
    <p:extLst>
      <p:ext uri="{BB962C8B-B14F-4D97-AF65-F5344CB8AC3E}">
        <p14:creationId xmlns:p14="http://schemas.microsoft.com/office/powerpoint/2010/main" val="39014004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741024" y="7745734"/>
            <a:ext cx="14255245" cy="1002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6500" b="1" dirty="0">
                <a:latin typeface="Noto Sans" panose="020B0502040504020204" pitchFamily="34" charset="0"/>
              </a:rPr>
              <a:t>Atos 2: 24</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811416" y="8938209"/>
            <a:ext cx="18225871" cy="2210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500" dirty="0">
                <a:latin typeface="Noto Sans" panose="020B0502040504020204" pitchFamily="34" charset="0"/>
              </a:rPr>
              <a:t>“Deus ressuscitou Jesus, rompendo os grilhões da morte, pois não era possível que fosse retido por ela.”</a:t>
            </a:r>
          </a:p>
        </p:txBody>
      </p:sp>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741024" y="3726012"/>
            <a:ext cx="21762442" cy="2724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6000" b="1" dirty="0">
                <a:latin typeface="Noto Sans" panose="020B0502040504020204" pitchFamily="34" charset="0"/>
              </a:rPr>
              <a:t>Jesus não se limitou a experimentar a 2ª morte. </a:t>
            </a:r>
          </a:p>
          <a:p>
            <a:pPr algn="l">
              <a:lnSpc>
                <a:spcPct val="150000"/>
              </a:lnSpc>
            </a:pPr>
            <a:r>
              <a:rPr lang="pt-PT" sz="6000" b="1" dirty="0">
                <a:latin typeface="Noto Sans" panose="020B0502040504020204" pitchFamily="34" charset="0"/>
              </a:rPr>
              <a:t>Jesus conquistou-a quando a experimentou. </a:t>
            </a:r>
          </a:p>
        </p:txBody>
      </p:sp>
    </p:spTree>
    <p:extLst>
      <p:ext uri="{BB962C8B-B14F-4D97-AF65-F5344CB8AC3E}">
        <p14:creationId xmlns:p14="http://schemas.microsoft.com/office/powerpoint/2010/main" val="82805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Kjsbfjakbfjabdjkf">
            <a:extLst>
              <a:ext uri="{FF2B5EF4-FFF2-40B4-BE49-F238E27FC236}">
                <a16:creationId xmlns:a16="http://schemas.microsoft.com/office/drawing/2014/main" id="{AB67F48F-5900-0F42-AF1E-4772C817FB82}"/>
              </a:ext>
            </a:extLst>
          </p:cNvPr>
          <p:cNvSpPr txBox="1"/>
          <p:nvPr/>
        </p:nvSpPr>
        <p:spPr>
          <a:xfrm>
            <a:off x="1811416" y="4498308"/>
            <a:ext cx="14255245" cy="1002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6500" b="1" dirty="0">
                <a:latin typeface="Noto Sans" panose="020B0502040504020204" pitchFamily="34" charset="0"/>
              </a:rPr>
              <a:t>1Coríntios 15: 55-57</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441E8F6-55C5-E34B-8A58-950BF6E8DB21}"/>
              </a:ext>
            </a:extLst>
          </p:cNvPr>
          <p:cNvSpPr txBox="1"/>
          <p:nvPr/>
        </p:nvSpPr>
        <p:spPr>
          <a:xfrm>
            <a:off x="1811416" y="5501147"/>
            <a:ext cx="20761167" cy="6019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000" dirty="0">
                <a:latin typeface="Noto Sans" panose="020B0502040504020204" pitchFamily="34" charset="0"/>
              </a:rPr>
              <a:t>“Onde está, ó morte, a tua vitória? </a:t>
            </a:r>
          </a:p>
          <a:p>
            <a:pPr algn="l">
              <a:lnSpc>
                <a:spcPct val="130000"/>
              </a:lnSpc>
            </a:pPr>
            <a:r>
              <a:rPr lang="pt-PT" sz="5000" dirty="0">
                <a:latin typeface="Noto Sans" panose="020B0502040504020204" pitchFamily="34" charset="0"/>
              </a:rPr>
              <a:t>Onde está, ó morte, o teu aguilhão? </a:t>
            </a:r>
          </a:p>
          <a:p>
            <a:pPr algn="l">
              <a:lnSpc>
                <a:spcPct val="130000"/>
              </a:lnSpc>
            </a:pPr>
            <a:r>
              <a:rPr lang="pt-PT" sz="5000" dirty="0">
                <a:latin typeface="Noto Sans" panose="020B0502040504020204" pitchFamily="34" charset="0"/>
              </a:rPr>
              <a:t>O aguilhão da morte é o pecado, </a:t>
            </a:r>
          </a:p>
          <a:p>
            <a:pPr algn="l">
              <a:lnSpc>
                <a:spcPct val="130000"/>
              </a:lnSpc>
            </a:pPr>
            <a:r>
              <a:rPr lang="pt-PT" sz="5000" dirty="0">
                <a:latin typeface="Noto Sans" panose="020B0502040504020204" pitchFamily="34" charset="0"/>
              </a:rPr>
              <a:t>E a força do pecado é a lei. </a:t>
            </a:r>
          </a:p>
          <a:p>
            <a:pPr algn="l">
              <a:lnSpc>
                <a:spcPct val="130000"/>
              </a:lnSpc>
            </a:pPr>
            <a:r>
              <a:rPr lang="pt-PT" sz="5000" dirty="0">
                <a:latin typeface="Noto Sans" panose="020B0502040504020204" pitchFamily="34" charset="0"/>
              </a:rPr>
              <a:t>Mas graça a Deus que nos dá a vitória </a:t>
            </a:r>
          </a:p>
          <a:p>
            <a:pPr algn="l">
              <a:lnSpc>
                <a:spcPct val="130000"/>
              </a:lnSpc>
            </a:pPr>
            <a:r>
              <a:rPr lang="pt-PT" sz="5000" dirty="0">
                <a:latin typeface="Noto Sans" panose="020B0502040504020204" pitchFamily="34" charset="0"/>
              </a:rPr>
              <a:t>por nosso Senhor Jesus Cristo.”</a:t>
            </a:r>
          </a:p>
        </p:txBody>
      </p:sp>
    </p:spTree>
    <p:extLst>
      <p:ext uri="{BB962C8B-B14F-4D97-AF65-F5344CB8AC3E}">
        <p14:creationId xmlns:p14="http://schemas.microsoft.com/office/powerpoint/2010/main" val="310067235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7"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EF1553F-4C36-924C-80DD-86185FFBA245}"/>
              </a:ext>
            </a:extLst>
          </p:cNvPr>
          <p:cNvSpPr txBox="1"/>
          <p:nvPr/>
        </p:nvSpPr>
        <p:spPr>
          <a:xfrm>
            <a:off x="1692144" y="3796976"/>
            <a:ext cx="21326880" cy="6360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75000"/>
              </a:lnSpc>
            </a:pPr>
            <a:r>
              <a:rPr lang="pt-PT" sz="6000" b="1" dirty="0">
                <a:latin typeface="Noto Sans" panose="020B0502040504020204" pitchFamily="34" charset="0"/>
              </a:rPr>
              <a:t>Jesus conquistou um direito que me oferece!</a:t>
            </a:r>
          </a:p>
          <a:p>
            <a:pPr algn="l">
              <a:lnSpc>
                <a:spcPct val="175000"/>
              </a:lnSpc>
            </a:pPr>
            <a:r>
              <a:rPr lang="pt-PT" sz="6000" b="1" dirty="0">
                <a:latin typeface="Noto Sans" panose="020B0502040504020204" pitchFamily="34" charset="0"/>
              </a:rPr>
              <a:t>Eu não mereço viver, mas Ele não mereceu morrer. </a:t>
            </a:r>
          </a:p>
          <a:p>
            <a:pPr algn="l">
              <a:lnSpc>
                <a:spcPct val="175000"/>
              </a:lnSpc>
            </a:pPr>
            <a:r>
              <a:rPr lang="pt-PT" sz="6000" b="1" dirty="0">
                <a:latin typeface="Noto Sans" panose="020B0502040504020204" pitchFamily="34" charset="0"/>
              </a:rPr>
              <a:t>Eu não posso conquistar o direito a evitar a 2ª morte.</a:t>
            </a:r>
          </a:p>
          <a:p>
            <a:pPr algn="l">
              <a:lnSpc>
                <a:spcPct val="175000"/>
              </a:lnSpc>
            </a:pPr>
            <a:r>
              <a:rPr lang="pt-PT" sz="6000" b="1" dirty="0">
                <a:latin typeface="Noto Sans" panose="020B0502040504020204" pitchFamily="34" charset="0"/>
              </a:rPr>
              <a:t>Jesus conquistou o direito de me oferecer a vida eterna!</a:t>
            </a:r>
          </a:p>
        </p:txBody>
      </p:sp>
    </p:spTree>
    <p:extLst>
      <p:ext uri="{BB962C8B-B14F-4D97-AF65-F5344CB8AC3E}">
        <p14:creationId xmlns:p14="http://schemas.microsoft.com/office/powerpoint/2010/main" val="146553228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35F0F150-60CF-E04C-A1D4-E776B845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A1A571A9-C435-8C44-BFFA-5276F86044A1}"/>
              </a:ext>
            </a:extLst>
          </p:cNvPr>
          <p:cNvSpPr txBox="1"/>
          <p:nvPr/>
        </p:nvSpPr>
        <p:spPr>
          <a:xfrm>
            <a:off x="1860070" y="4220102"/>
            <a:ext cx="18495269" cy="1546193"/>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7000" b="1" dirty="0">
                <a:latin typeface="Noto Sans" panose="020B0502040504020204" pitchFamily="34" charset="0"/>
              </a:rPr>
              <a:t>A MORTE E A RESSURREIÇÃO DE JESUS</a:t>
            </a:r>
          </a:p>
        </p:txBody>
      </p:sp>
      <p:pic>
        <p:nvPicPr>
          <p:cNvPr id="9" name="Imagem 8">
            <a:extLst>
              <a:ext uri="{FF2B5EF4-FFF2-40B4-BE49-F238E27FC236}">
                <a16:creationId xmlns:a16="http://schemas.microsoft.com/office/drawing/2014/main" id="{325DA257-A6A3-6449-8826-D24959FBD837}"/>
              </a:ext>
            </a:extLst>
          </p:cNvPr>
          <p:cNvPicPr>
            <a:picLocks noChangeAspect="1"/>
          </p:cNvPicPr>
          <p:nvPr/>
        </p:nvPicPr>
        <p:blipFill>
          <a:blip r:embed="rId3">
            <a:duotone>
              <a:schemeClr val="accent4">
                <a:shade val="45000"/>
                <a:satMod val="135000"/>
              </a:schemeClr>
              <a:prstClr val="white"/>
            </a:duotone>
          </a:blip>
          <a:stretch>
            <a:fillRect/>
          </a:stretch>
        </p:blipFill>
        <p:spPr>
          <a:xfrm rot="8102830">
            <a:off x="2696085" y="5718593"/>
            <a:ext cx="4036646" cy="4036646"/>
          </a:xfrm>
          <a:prstGeom prst="rect">
            <a:avLst/>
          </a:prstGeom>
        </p:spPr>
      </p:pic>
      <p:sp>
        <p:nvSpPr>
          <p:cNvPr id="10"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B60165FF-0F0C-DD4F-AE34-EA3064099A89}"/>
              </a:ext>
            </a:extLst>
          </p:cNvPr>
          <p:cNvSpPr txBox="1"/>
          <p:nvPr/>
        </p:nvSpPr>
        <p:spPr>
          <a:xfrm>
            <a:off x="1860069" y="9707535"/>
            <a:ext cx="17978435" cy="1546193"/>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7000" b="1" dirty="0">
                <a:latin typeface="Noto Sans" panose="020B0502040504020204" pitchFamily="34" charset="0"/>
              </a:rPr>
              <a:t>VERDADE SOBRE A MORTE NA BÍBLIA</a:t>
            </a:r>
          </a:p>
        </p:txBody>
      </p:sp>
    </p:spTree>
    <p:extLst>
      <p:ext uri="{BB962C8B-B14F-4D97-AF65-F5344CB8AC3E}">
        <p14:creationId xmlns:p14="http://schemas.microsoft.com/office/powerpoint/2010/main" val="275157184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23A40E9-8A65-0840-B0C9-B6E7BE720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5" name="Imagem 4">
            <a:extLst>
              <a:ext uri="{FF2B5EF4-FFF2-40B4-BE49-F238E27FC236}">
                <a16:creationId xmlns:a16="http://schemas.microsoft.com/office/drawing/2014/main" id="{95F3CACD-29B9-DE47-9CD4-69AC88355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7" name="Imagem 6">
            <a:extLst>
              <a:ext uri="{FF2B5EF4-FFF2-40B4-BE49-F238E27FC236}">
                <a16:creationId xmlns:a16="http://schemas.microsoft.com/office/drawing/2014/main" id="{AB8EA082-2F63-1141-AF5C-DD3C562F5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9" name="Imagem 8">
            <a:extLst>
              <a:ext uri="{FF2B5EF4-FFF2-40B4-BE49-F238E27FC236}">
                <a16:creationId xmlns:a16="http://schemas.microsoft.com/office/drawing/2014/main" id="{C76645E2-398B-154A-A052-AA5FA72F5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11" name="Imagem 10" descr="Uma imagem com mulher, homem&#10;&#10;Descrição gerada automaticamente">
            <a:extLst>
              <a:ext uri="{FF2B5EF4-FFF2-40B4-BE49-F238E27FC236}">
                <a16:creationId xmlns:a16="http://schemas.microsoft.com/office/drawing/2014/main" id="{6681D7D4-6D6C-434D-A70A-1409F08A5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4390270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ED1422C5-A83E-744D-B30D-60C1A2D90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C29A495B-A9E9-A94D-ACBF-B7779396D7C9}"/>
              </a:ext>
            </a:extLst>
          </p:cNvPr>
          <p:cNvSpPr txBox="1"/>
          <p:nvPr/>
        </p:nvSpPr>
        <p:spPr>
          <a:xfrm>
            <a:off x="1860070" y="4220102"/>
            <a:ext cx="14928093" cy="1546193"/>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7000" b="1" dirty="0">
                <a:latin typeface="Noto Sans" panose="020B0502040504020204" pitchFamily="34" charset="0"/>
              </a:rPr>
              <a:t>O TEMA DA MORTE</a:t>
            </a:r>
          </a:p>
        </p:txBody>
      </p:sp>
      <p:pic>
        <p:nvPicPr>
          <p:cNvPr id="2" name="Imagem 1">
            <a:extLst>
              <a:ext uri="{FF2B5EF4-FFF2-40B4-BE49-F238E27FC236}">
                <a16:creationId xmlns:a16="http://schemas.microsoft.com/office/drawing/2014/main" id="{FF412077-F4F0-F94F-AD2A-8FB0E93ECC7B}"/>
              </a:ext>
            </a:extLst>
          </p:cNvPr>
          <p:cNvPicPr>
            <a:picLocks noChangeAspect="1"/>
          </p:cNvPicPr>
          <p:nvPr/>
        </p:nvPicPr>
        <p:blipFill>
          <a:blip r:embed="rId3">
            <a:duotone>
              <a:schemeClr val="accent4">
                <a:shade val="45000"/>
                <a:satMod val="135000"/>
              </a:schemeClr>
              <a:prstClr val="white"/>
            </a:duotone>
          </a:blip>
          <a:stretch>
            <a:fillRect/>
          </a:stretch>
        </p:blipFill>
        <p:spPr>
          <a:xfrm rot="8102830">
            <a:off x="2696085" y="5718593"/>
            <a:ext cx="4036646" cy="4036646"/>
          </a:xfrm>
          <a:prstGeom prst="rect">
            <a:avLst/>
          </a:prstGeom>
        </p:spPr>
      </p:pic>
      <p:sp>
        <p:nvSpPr>
          <p:cNvPr id="8"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684758FC-2279-2C4F-81CD-848E28359AC1}"/>
              </a:ext>
            </a:extLst>
          </p:cNvPr>
          <p:cNvSpPr txBox="1"/>
          <p:nvPr/>
        </p:nvSpPr>
        <p:spPr>
          <a:xfrm>
            <a:off x="1860069" y="9707535"/>
            <a:ext cx="14928093" cy="1546193"/>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7000" b="1" dirty="0">
                <a:latin typeface="Noto Sans" panose="020B0502040504020204" pitchFamily="34" charset="0"/>
              </a:rPr>
              <a:t>MUNDO RELIGIOSO</a:t>
            </a:r>
          </a:p>
        </p:txBody>
      </p:sp>
    </p:spTree>
    <p:extLst>
      <p:ext uri="{BB962C8B-B14F-4D97-AF65-F5344CB8AC3E}">
        <p14:creationId xmlns:p14="http://schemas.microsoft.com/office/powerpoint/2010/main" val="252936601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homem, mulher, em pé, propriedade&#10;&#10;Descrição gerada automaticamente">
            <a:extLst>
              <a:ext uri="{FF2B5EF4-FFF2-40B4-BE49-F238E27FC236}">
                <a16:creationId xmlns:a16="http://schemas.microsoft.com/office/drawing/2014/main" id="{C834AA39-E83D-3048-ADFF-858370CCD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5"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DA9354A3-5EA7-4943-B631-D029A831EA09}"/>
              </a:ext>
            </a:extLst>
          </p:cNvPr>
          <p:cNvSpPr txBox="1"/>
          <p:nvPr/>
        </p:nvSpPr>
        <p:spPr>
          <a:xfrm>
            <a:off x="2017939" y="6974531"/>
            <a:ext cx="18893991" cy="5750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5000" dirty="0">
                <a:latin typeface="Noto Sans" panose="020B0502040504020204" pitchFamily="34" charset="0"/>
              </a:rPr>
              <a:t>“Se esperamos em Cristo só nesta vida, somos os mais miseráveis de todos os homens. (...) Num momento, num abrir e fechar de olhos, os mortos ressuscitarão incorruptíveis, e nós seremos transformados (...) sede firmes e constantes sabendo que o vosso trabalho não é vão no Senhor.”</a:t>
            </a:r>
          </a:p>
        </p:txBody>
      </p:sp>
      <p:sp>
        <p:nvSpPr>
          <p:cNvPr id="4" name="Kjsbfjakbfjabdjkf">
            <a:extLst>
              <a:ext uri="{FF2B5EF4-FFF2-40B4-BE49-F238E27FC236}">
                <a16:creationId xmlns:a16="http://schemas.microsoft.com/office/drawing/2014/main" id="{0249F2D3-B90E-6E42-AAD0-E4E8BB482679}"/>
              </a:ext>
            </a:extLst>
          </p:cNvPr>
          <p:cNvSpPr txBox="1"/>
          <p:nvPr/>
        </p:nvSpPr>
        <p:spPr>
          <a:xfrm>
            <a:off x="1889141" y="6017624"/>
            <a:ext cx="14727704"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7000" b="1" dirty="0">
                <a:latin typeface="Noto Sans" panose="020B0502040504020204" pitchFamily="34" charset="0"/>
              </a:rPr>
              <a:t>1 Coríntios 15: 19; 52; 58 </a:t>
            </a:r>
          </a:p>
        </p:txBody>
      </p:sp>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9BA7AC25-5A89-414F-9020-3D2972B4AE7F}"/>
              </a:ext>
            </a:extLst>
          </p:cNvPr>
          <p:cNvSpPr txBox="1"/>
          <p:nvPr/>
        </p:nvSpPr>
        <p:spPr>
          <a:xfrm>
            <a:off x="1741024" y="3801027"/>
            <a:ext cx="21762442" cy="1303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r>
              <a:rPr lang="pt-PT" sz="7000" b="1" dirty="0">
                <a:latin typeface="Noto Sans" panose="020B0502040504020204" pitchFamily="34" charset="0"/>
              </a:rPr>
              <a:t>HORIZONTE DE ESPERANÇA</a:t>
            </a:r>
            <a:endParaRPr sz="7000" dirty="0">
              <a:latin typeface="Noto Sans" panose="020B0502040504020204" pitchFamily="34" charset="0"/>
            </a:endParaRPr>
          </a:p>
        </p:txBody>
      </p:sp>
    </p:spTree>
    <p:extLst>
      <p:ext uri="{BB962C8B-B14F-4D97-AF65-F5344CB8AC3E}">
        <p14:creationId xmlns:p14="http://schemas.microsoft.com/office/powerpoint/2010/main" val="4060187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785E6FC-1457-B14A-B03D-B0FECD8EC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2769576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ED1422C5-A83E-744D-B30D-60C1A2D90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C29A495B-A9E9-A94D-ACBF-B7779396D7C9}"/>
              </a:ext>
            </a:extLst>
          </p:cNvPr>
          <p:cNvSpPr txBox="1"/>
          <p:nvPr/>
        </p:nvSpPr>
        <p:spPr>
          <a:xfrm>
            <a:off x="1703713" y="2898531"/>
            <a:ext cx="20695221" cy="9722854"/>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200000"/>
              </a:lnSpc>
            </a:pPr>
            <a:r>
              <a:rPr lang="pt-PT" sz="6500" b="1" dirty="0">
                <a:latin typeface="Noto Sans" panose="020B0502040504020204" pitchFamily="34" charset="0"/>
              </a:rPr>
              <a:t>QUESTÕES COMO:</a:t>
            </a:r>
          </a:p>
          <a:p>
            <a:pPr marL="914400" indent="-914400" algn="l">
              <a:lnSpc>
                <a:spcPct val="185000"/>
              </a:lnSpc>
              <a:buAutoNum type="arabicPeriod"/>
            </a:pPr>
            <a:r>
              <a:rPr lang="pt-PT" sz="5500" b="1" dirty="0">
                <a:latin typeface="Noto Sans" panose="020B0502040504020204" pitchFamily="34" charset="0"/>
              </a:rPr>
              <a:t>O que acontece quando morremos?</a:t>
            </a:r>
          </a:p>
          <a:p>
            <a:pPr marL="914400" indent="-914400" algn="l">
              <a:lnSpc>
                <a:spcPct val="185000"/>
              </a:lnSpc>
              <a:buAutoNum type="arabicPeriod"/>
            </a:pPr>
            <a:r>
              <a:rPr lang="pt-PT" sz="5500" b="1" dirty="0">
                <a:latin typeface="Noto Sans" panose="020B0502040504020204" pitchFamily="34" charset="0"/>
              </a:rPr>
              <a:t>Pra onde vamos após a morte?</a:t>
            </a:r>
          </a:p>
          <a:p>
            <a:pPr marL="914400" indent="-914400" algn="l">
              <a:lnSpc>
                <a:spcPct val="185000"/>
              </a:lnSpc>
              <a:buAutoNum type="arabicPeriod"/>
            </a:pPr>
            <a:r>
              <a:rPr lang="pt-PT" sz="5500" b="1" dirty="0">
                <a:latin typeface="Noto Sans" panose="020B0502040504020204" pitchFamily="34" charset="0"/>
              </a:rPr>
              <a:t>Qual o destino dos ímpios?</a:t>
            </a:r>
          </a:p>
          <a:p>
            <a:pPr marL="914400" indent="-914400" algn="l">
              <a:lnSpc>
                <a:spcPct val="185000"/>
              </a:lnSpc>
              <a:buAutoNum type="arabicPeriod"/>
            </a:pPr>
            <a:r>
              <a:rPr lang="pt-PT" sz="5500" b="1" dirty="0">
                <a:latin typeface="Noto Sans" panose="020B0502040504020204" pitchFamily="34" charset="0"/>
              </a:rPr>
              <a:t>Podem os mortos contactar com os vivos?</a:t>
            </a:r>
          </a:p>
          <a:p>
            <a:pPr marL="914400" indent="-914400" algn="l">
              <a:lnSpc>
                <a:spcPct val="185000"/>
              </a:lnSpc>
              <a:buAutoNum type="arabicPeriod"/>
            </a:pPr>
            <a:r>
              <a:rPr lang="pt-PT" sz="5500" b="1" dirty="0">
                <a:latin typeface="Noto Sans" panose="020B0502040504020204" pitchFamily="34" charset="0"/>
              </a:rPr>
              <a:t>Podemos interceder aos e pelos mortos? </a:t>
            </a:r>
          </a:p>
        </p:txBody>
      </p:sp>
    </p:spTree>
    <p:extLst>
      <p:ext uri="{BB962C8B-B14F-4D97-AF65-F5344CB8AC3E}">
        <p14:creationId xmlns:p14="http://schemas.microsoft.com/office/powerpoint/2010/main" val="6917309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ED1422C5-A83E-744D-B30D-60C1A2D90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C29A495B-A9E9-A94D-ACBF-B7779396D7C9}"/>
              </a:ext>
            </a:extLst>
          </p:cNvPr>
          <p:cNvSpPr txBox="1"/>
          <p:nvPr/>
        </p:nvSpPr>
        <p:spPr>
          <a:xfrm>
            <a:off x="1745017" y="3914502"/>
            <a:ext cx="11900644" cy="2943498"/>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6500" b="1" dirty="0">
                <a:latin typeface="Noto Sans" panose="020B0502040504020204" pitchFamily="34" charset="0"/>
              </a:rPr>
              <a:t>QUAL O TEMA DA PRIMEIRA MENTIRA DO DIABO ?</a:t>
            </a:r>
          </a:p>
        </p:txBody>
      </p:sp>
    </p:spTree>
    <p:extLst>
      <p:ext uri="{BB962C8B-B14F-4D97-AF65-F5344CB8AC3E}">
        <p14:creationId xmlns:p14="http://schemas.microsoft.com/office/powerpoint/2010/main" val="25749427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ED1422C5-A83E-744D-B30D-60C1A2D90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5"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6469699-E0C2-AA49-AE6F-64AE1D5E36E6}"/>
              </a:ext>
            </a:extLst>
          </p:cNvPr>
          <p:cNvSpPr txBox="1"/>
          <p:nvPr/>
        </p:nvSpPr>
        <p:spPr>
          <a:xfrm>
            <a:off x="1803207" y="5752890"/>
            <a:ext cx="19817928" cy="2210220"/>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500" dirty="0">
                <a:latin typeface="Noto Sans" panose="020B0502040504020204" pitchFamily="34" charset="0"/>
              </a:rPr>
              <a:t>“Então a serpente disse à mulher:</a:t>
            </a:r>
          </a:p>
          <a:p>
            <a:pPr algn="l">
              <a:lnSpc>
                <a:spcPct val="130000"/>
              </a:lnSpc>
            </a:pPr>
            <a:r>
              <a:rPr lang="pt-PT" sz="5500" dirty="0">
                <a:latin typeface="Noto Sans" panose="020B0502040504020204" pitchFamily="34" charset="0"/>
              </a:rPr>
              <a:t> Certamente NÃO morrereis.” </a:t>
            </a:r>
          </a:p>
        </p:txBody>
      </p:sp>
      <p:sp>
        <p:nvSpPr>
          <p:cNvPr id="7" name="Kjsbfjakbfjabdjkf">
            <a:extLst>
              <a:ext uri="{FF2B5EF4-FFF2-40B4-BE49-F238E27FC236}">
                <a16:creationId xmlns:a16="http://schemas.microsoft.com/office/drawing/2014/main" id="{471D616C-5BDC-7C43-B46A-94664BC571CA}"/>
              </a:ext>
            </a:extLst>
          </p:cNvPr>
          <p:cNvSpPr txBox="1"/>
          <p:nvPr/>
        </p:nvSpPr>
        <p:spPr>
          <a:xfrm>
            <a:off x="1803207" y="4307725"/>
            <a:ext cx="10388793" cy="1016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6500" b="1" dirty="0">
                <a:latin typeface="Noto Sans" panose="020B0502040504020204" pitchFamily="34" charset="0"/>
              </a:rPr>
              <a:t>Génesis 3: 4</a:t>
            </a:r>
          </a:p>
        </p:txBody>
      </p:sp>
    </p:spTree>
    <p:extLst>
      <p:ext uri="{BB962C8B-B14F-4D97-AF65-F5344CB8AC3E}">
        <p14:creationId xmlns:p14="http://schemas.microsoft.com/office/powerpoint/2010/main" val="26819475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ED1422C5-A83E-744D-B30D-60C1A2D90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C29A495B-A9E9-A94D-ACBF-B7779396D7C9}"/>
              </a:ext>
            </a:extLst>
          </p:cNvPr>
          <p:cNvSpPr txBox="1"/>
          <p:nvPr/>
        </p:nvSpPr>
        <p:spPr>
          <a:xfrm>
            <a:off x="1745017" y="3914502"/>
            <a:ext cx="11900644" cy="2943498"/>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50000"/>
              </a:lnSpc>
            </a:pPr>
            <a:r>
              <a:rPr lang="pt-PT" sz="6500" b="1" dirty="0">
                <a:latin typeface="Noto Sans" panose="020B0502040504020204" pitchFamily="34" charset="0"/>
              </a:rPr>
              <a:t>O QUE DEUS TINHA DITO COM CLAREZA ?</a:t>
            </a:r>
          </a:p>
        </p:txBody>
      </p:sp>
    </p:spTree>
    <p:extLst>
      <p:ext uri="{BB962C8B-B14F-4D97-AF65-F5344CB8AC3E}">
        <p14:creationId xmlns:p14="http://schemas.microsoft.com/office/powerpoint/2010/main" val="16788436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frigorífico&#10;&#10;Descrição gerada automaticamente">
            <a:extLst>
              <a:ext uri="{FF2B5EF4-FFF2-40B4-BE49-F238E27FC236}">
                <a16:creationId xmlns:a16="http://schemas.microsoft.com/office/drawing/2014/main" id="{ED1422C5-A83E-744D-B30D-60C1A2D90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5" name="Archil et, eatem eicidem possita tessedion nobis sumqui opti debis ea isquibus endite resti ommodit aturess endaes et pedit, ut entem harum nam, est volorestem essentinvel ilit etur, volo moluptat utem inciunt emoloreptas es dolut exeribus doloreh enimol">
            <a:extLst>
              <a:ext uri="{FF2B5EF4-FFF2-40B4-BE49-F238E27FC236}">
                <a16:creationId xmlns:a16="http://schemas.microsoft.com/office/drawing/2014/main" id="{E6469699-E0C2-AA49-AE6F-64AE1D5E36E6}"/>
              </a:ext>
            </a:extLst>
          </p:cNvPr>
          <p:cNvSpPr txBox="1"/>
          <p:nvPr/>
        </p:nvSpPr>
        <p:spPr>
          <a:xfrm>
            <a:off x="1803207" y="5752891"/>
            <a:ext cx="13811931" cy="2210220"/>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lvl1pPr algn="just" defTabSz="457200">
              <a:lnSpc>
                <a:spcPct val="120000"/>
              </a:lnSpc>
              <a:spcBef>
                <a:spcPts val="0"/>
              </a:spcBef>
              <a:defRPr sz="5100">
                <a:solidFill>
                  <a:srgbClr val="02668C"/>
                </a:solidFill>
                <a:latin typeface="Museo Sans 300"/>
                <a:ea typeface="Museo Sans 300"/>
                <a:cs typeface="Museo Sans 300"/>
                <a:sym typeface="Museo Sans 300"/>
              </a:defRPr>
            </a:lvl1pPr>
          </a:lstStyle>
          <a:p>
            <a:pPr algn="l">
              <a:lnSpc>
                <a:spcPct val="130000"/>
              </a:lnSpc>
            </a:pPr>
            <a:r>
              <a:rPr lang="pt-PT" sz="5500" dirty="0">
                <a:latin typeface="Noto Sans" panose="020B0502040504020204" pitchFamily="34" charset="0"/>
              </a:rPr>
              <a:t>“...porque no dia em que dela comeres, certamente MORRERÁS.”</a:t>
            </a:r>
          </a:p>
        </p:txBody>
      </p:sp>
      <p:sp>
        <p:nvSpPr>
          <p:cNvPr id="7" name="Kjsbfjakbfjabdjkf">
            <a:extLst>
              <a:ext uri="{FF2B5EF4-FFF2-40B4-BE49-F238E27FC236}">
                <a16:creationId xmlns:a16="http://schemas.microsoft.com/office/drawing/2014/main" id="{471D616C-5BDC-7C43-B46A-94664BC571CA}"/>
              </a:ext>
            </a:extLst>
          </p:cNvPr>
          <p:cNvSpPr txBox="1"/>
          <p:nvPr/>
        </p:nvSpPr>
        <p:spPr>
          <a:xfrm>
            <a:off x="1803207" y="4307725"/>
            <a:ext cx="10388793" cy="1016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a:solidFill>
                  <a:srgbClr val="ECC248"/>
                </a:solidFill>
                <a:latin typeface="Museo Sans 700"/>
                <a:ea typeface="Museo Sans 700"/>
                <a:cs typeface="Museo Sans 700"/>
                <a:sym typeface="Museo Sans 700"/>
              </a:defRPr>
            </a:lvl1pPr>
          </a:lstStyle>
          <a:p>
            <a:r>
              <a:rPr lang="pt-PT" sz="6500" b="1" dirty="0">
                <a:latin typeface="Noto Sans" panose="020B0502040504020204" pitchFamily="34" charset="0"/>
              </a:rPr>
              <a:t>Génesis 2: 17</a:t>
            </a:r>
          </a:p>
        </p:txBody>
      </p:sp>
    </p:spTree>
    <p:extLst>
      <p:ext uri="{BB962C8B-B14F-4D97-AF65-F5344CB8AC3E}">
        <p14:creationId xmlns:p14="http://schemas.microsoft.com/office/powerpoint/2010/main" val="4043102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9033</TotalTime>
  <Words>1344</Words>
  <Application>Microsoft Macintosh PowerPoint</Application>
  <PresentationFormat>Personalizados</PresentationFormat>
  <Paragraphs>104</Paragraphs>
  <Slides>41</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41</vt:i4>
      </vt:variant>
    </vt:vector>
  </HeadingPairs>
  <TitlesOfParts>
    <vt:vector size="46" baseType="lpstr">
      <vt:lpstr>Helvetica Neue</vt:lpstr>
      <vt:lpstr>Helvetica Neue Medium</vt:lpstr>
      <vt:lpstr>Noto Sans</vt:lpstr>
      <vt:lpstr>Wingdings</vt:lpstr>
      <vt:lpstr>21_BasicWhite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Pedro Esteves</cp:lastModifiedBy>
  <cp:revision>336</cp:revision>
  <dcterms:modified xsi:type="dcterms:W3CDTF">2020-06-19T14:49:28Z</dcterms:modified>
</cp:coreProperties>
</file>