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60" r:id="rId3"/>
    <p:sldId id="264" r:id="rId4"/>
    <p:sldId id="265" r:id="rId5"/>
    <p:sldId id="266" r:id="rId6"/>
    <p:sldId id="263" r:id="rId7"/>
    <p:sldId id="267" r:id="rId8"/>
    <p:sldId id="268" r:id="rId9"/>
    <p:sldId id="274" r:id="rId10"/>
    <p:sldId id="269" r:id="rId11"/>
    <p:sldId id="272" r:id="rId12"/>
    <p:sldId id="275" r:id="rId13"/>
    <p:sldId id="276" r:id="rId14"/>
    <p:sldId id="273" r:id="rId15"/>
    <p:sldId id="270" r:id="rId16"/>
    <p:sldId id="277" r:id="rId17"/>
    <p:sldId id="279" r:id="rId18"/>
    <p:sldId id="280" r:id="rId19"/>
    <p:sldId id="278" r:id="rId20"/>
    <p:sldId id="282" r:id="rId21"/>
    <p:sldId id="283" r:id="rId22"/>
    <p:sldId id="284" r:id="rId23"/>
    <p:sldId id="271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8"/>
    <p:restoredTop sz="94694"/>
  </p:normalViewPr>
  <p:slideViewPr>
    <p:cSldViewPr snapToGrid="0" snapToObjects="1">
      <p:cViewPr>
        <p:scale>
          <a:sx n="50" d="100"/>
          <a:sy n="50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94806" y="0"/>
            <a:ext cx="9145505" cy="685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31" y="1872135"/>
            <a:ext cx="5431858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Moldar a visão que os seus filhos têm do mundo através do exemplo, ensinamentos e ministério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1" y="5810442"/>
            <a:ext cx="754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Escrito</a:t>
            </a: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12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em</a:t>
            </a: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co-</a:t>
            </a:r>
            <a:r>
              <a:rPr lang="en-US" sz="1200" dirty="0" err="1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autoria</a:t>
            </a:r>
            <a:r>
              <a:rPr lang="en-US" sz="1200" dirty="0">
                <a:ln w="18415" cmpd="sng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por 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Joseph Kidder,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DMin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 is a Professor of Practical and Applied Theology and Discipleship at the Seventh-day Adventist Theological Seminary at Andrews University in Berrien Springs, Michigan, USA e 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Katelyn Campbell Weakley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Avenir Next Condensed" panose="020B0506020202020204" pitchFamily="34" charset="0"/>
              </a:rPr>
              <a:t>, MDiv, MSW, is the Pastor of the Mount Tabor Seventh-day Adventist Church in Portland, Oregon USA.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31" y="5264016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Apresentado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por: (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colocar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aqui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 o </a:t>
            </a:r>
            <a:r>
              <a:rPr lang="en-US" spc="50" dirty="0" err="1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nome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221" y="1091342"/>
            <a:ext cx="715202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Debate de Grupo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703026" y="2180955"/>
            <a:ext cx="6516209" cy="37856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Individualmente, pensem nos vossos pais, guardiões ou outros adultos que admirem, e no que conseguem recordar a partir da observação das suas ações. As suas palavras condiziam com as suas ações? Reflitam em como o seu compromisso com Deus, versos que partilharam ou como a sua falta de compromisso influenciou a visão que vocês têm do mundo. Que exemplos dos vossos pais gostariam de manter para os vossos filhos e o que gostariam de descartar?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FF5B9-EBDC-30C5-532C-10FB0976C74C}"/>
              </a:ext>
            </a:extLst>
          </p:cNvPr>
          <p:cNvSpPr txBox="1"/>
          <p:nvPr/>
        </p:nvSpPr>
        <p:spPr>
          <a:xfrm>
            <a:off x="3027285" y="6384809"/>
            <a:ext cx="4718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</p:spTree>
    <p:extLst>
      <p:ext uri="{BB962C8B-B14F-4D97-AF65-F5344CB8AC3E}">
        <p14:creationId xmlns:p14="http://schemas.microsoft.com/office/powerpoint/2010/main" val="352454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793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ENSINAR CONFORME DEUS INSTRUIU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47463" y="2011569"/>
            <a:ext cx="7451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Quando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Israelitas</a:t>
            </a:r>
            <a:r>
              <a:rPr lang="en-US" sz="2800" dirty="0"/>
              <a:t> </a:t>
            </a:r>
            <a:r>
              <a:rPr lang="en-US" sz="2800" dirty="0" err="1"/>
              <a:t>estavam</a:t>
            </a:r>
            <a:r>
              <a:rPr lang="en-US" sz="2800" dirty="0"/>
              <a:t> a </a:t>
            </a:r>
            <a:r>
              <a:rPr lang="en-US" sz="2800" dirty="0" err="1"/>
              <a:t>vaguear</a:t>
            </a:r>
            <a:r>
              <a:rPr lang="en-US" sz="2800" dirty="0"/>
              <a:t> no </a:t>
            </a:r>
            <a:r>
              <a:rPr lang="en-US" sz="2800" dirty="0" err="1"/>
              <a:t>deserto</a:t>
            </a:r>
            <a:r>
              <a:rPr lang="en-US" sz="2800" dirty="0"/>
              <a:t>, o Senhor </a:t>
            </a:r>
            <a:r>
              <a:rPr lang="en-US" sz="2800" dirty="0" err="1"/>
              <a:t>deu-lhes</a:t>
            </a:r>
            <a:r>
              <a:rPr lang="en-US" sz="2800" dirty="0"/>
              <a:t> um </a:t>
            </a:r>
            <a:r>
              <a:rPr lang="en-US" sz="2800" dirty="0" err="1"/>
              <a:t>mandamento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relação</a:t>
            </a:r>
            <a:r>
              <a:rPr lang="en-US" sz="2800" dirty="0"/>
              <a:t> a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educação</a:t>
            </a:r>
            <a:r>
              <a:rPr lang="en-US" sz="2800" dirty="0"/>
              <a:t> 24/7 para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seus</a:t>
            </a:r>
            <a:r>
              <a:rPr lang="en-US" sz="2800" dirty="0"/>
              <a:t> </a:t>
            </a:r>
            <a:r>
              <a:rPr lang="en-US" sz="2800" dirty="0" err="1"/>
              <a:t>filhos</a:t>
            </a:r>
            <a:r>
              <a:rPr lang="en-US" sz="2800" dirty="0"/>
              <a:t>. Este </a:t>
            </a:r>
            <a:r>
              <a:rPr lang="en-US" sz="2800" dirty="0" err="1"/>
              <a:t>mandamento</a:t>
            </a:r>
            <a:r>
              <a:rPr lang="en-US" sz="2800" dirty="0"/>
              <a:t>, </a:t>
            </a:r>
            <a:r>
              <a:rPr lang="en-US" sz="2800" dirty="0" err="1"/>
              <a:t>conhecido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a Shema (</a:t>
            </a:r>
            <a:r>
              <a:rPr lang="he-IL" sz="2800" dirty="0"/>
              <a:t>עמׁש, </a:t>
            </a:r>
            <a:r>
              <a:rPr lang="en-US" sz="2800" dirty="0" err="1"/>
              <a:t>traduzido</a:t>
            </a:r>
            <a:r>
              <a:rPr lang="en-US" sz="2800" dirty="0"/>
              <a:t> </a:t>
            </a:r>
            <a:r>
              <a:rPr lang="en-US" sz="2800" dirty="0" err="1"/>
              <a:t>literalmente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“</a:t>
            </a:r>
            <a:r>
              <a:rPr lang="en-US" sz="2800" dirty="0" err="1"/>
              <a:t>ouvir</a:t>
            </a:r>
            <a:r>
              <a:rPr lang="en-US" sz="2800" dirty="0"/>
              <a:t>”), </a:t>
            </a:r>
            <a:r>
              <a:rPr lang="en-US" sz="2800" dirty="0" err="1"/>
              <a:t>tem</a:t>
            </a:r>
            <a:r>
              <a:rPr lang="en-US" sz="2800" dirty="0"/>
              <a:t> </a:t>
            </a:r>
            <a:r>
              <a:rPr lang="en-US" sz="2800" dirty="0" err="1"/>
              <a:t>sido</a:t>
            </a:r>
            <a:r>
              <a:rPr lang="en-US" sz="2800" dirty="0"/>
              <a:t> </a:t>
            </a:r>
            <a:r>
              <a:rPr lang="en-US" sz="2800" dirty="0" err="1"/>
              <a:t>memorizado</a:t>
            </a:r>
            <a:r>
              <a:rPr lang="en-US" sz="2800" dirty="0"/>
              <a:t> por </a:t>
            </a:r>
            <a:r>
              <a:rPr lang="en-US" sz="2800" dirty="0" err="1"/>
              <a:t>todos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Israelitas</a:t>
            </a:r>
            <a:r>
              <a:rPr lang="en-US" sz="2800" dirty="0"/>
              <a:t> </a:t>
            </a:r>
            <a:r>
              <a:rPr lang="en-US" sz="2800" dirty="0" err="1"/>
              <a:t>fiéis</a:t>
            </a:r>
            <a:r>
              <a:rPr lang="en-US" sz="2800" dirty="0"/>
              <a:t> ao </a:t>
            </a:r>
            <a:r>
              <a:rPr lang="en-US" sz="2800" dirty="0" err="1"/>
              <a:t>longo</a:t>
            </a:r>
            <a:r>
              <a:rPr lang="en-US" sz="2800" dirty="0"/>
              <a:t> dos tempos, e </a:t>
            </a:r>
            <a:r>
              <a:rPr lang="en-US" sz="2800" dirty="0" err="1"/>
              <a:t>seria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ideia</a:t>
            </a:r>
            <a:r>
              <a:rPr lang="en-US" sz="2800" dirty="0"/>
              <a:t> </a:t>
            </a:r>
            <a:r>
              <a:rPr lang="en-US" sz="2800" dirty="0" err="1"/>
              <a:t>sábia</a:t>
            </a:r>
            <a:r>
              <a:rPr lang="en-US" sz="2800" dirty="0"/>
              <a:t> da </a:t>
            </a:r>
            <a:r>
              <a:rPr lang="en-US" sz="2800" dirty="0" err="1"/>
              <a:t>nossa</a:t>
            </a:r>
            <a:r>
              <a:rPr lang="en-US" sz="2800" dirty="0"/>
              <a:t> </a:t>
            </a:r>
            <a:r>
              <a:rPr lang="en-US" sz="2800" dirty="0" err="1"/>
              <a:t>parte</a:t>
            </a:r>
            <a:r>
              <a:rPr lang="en-US" sz="2800" dirty="0"/>
              <a:t> </a:t>
            </a:r>
            <a:r>
              <a:rPr lang="en-US" sz="2800" dirty="0" err="1"/>
              <a:t>segui</a:t>
            </a:r>
            <a:r>
              <a:rPr lang="en-US" sz="2800" dirty="0"/>
              <a:t>-lo </a:t>
            </a:r>
            <a:r>
              <a:rPr lang="en-US" sz="2800" dirty="0" err="1"/>
              <a:t>hoje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75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806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ENSINAR CONFORME DEUS INSTRUIU </a:t>
            </a:r>
            <a:r>
              <a:rPr lang="en-US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- </a:t>
            </a:r>
            <a:r>
              <a:rPr lang="en-US" sz="3200" dirty="0">
                <a:solidFill>
                  <a:schemeClr val="bg1"/>
                </a:solidFill>
              </a:rPr>
              <a:t>Shema (</a:t>
            </a:r>
            <a:r>
              <a:rPr lang="ar-SA" sz="3200" dirty="0" err="1">
                <a:solidFill>
                  <a:schemeClr val="bg1"/>
                </a:solidFill>
              </a:rPr>
              <a:t>שׁמע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496665"/>
            <a:ext cx="7451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i="1" dirty="0"/>
              <a:t>“Ouve, Israel, o Senhor nosso Deus é o único Senhor. Amarás, pois, o Senhor teu Deus de todo o teu coração, e de toda a tua alma, e de todas as tuas forças. E estas palavras, que hoje te ordeno, estarão no teu coração; E as ensinarás a teus filhos e delas falarás assentado em tua casa, e andando pelo caminho, e deitando-te e levantando-te. Também as atarás por sinal na tua mão, e te serão por frontais entre os teus olhos. E as escreverás nos umbrais de tua casa, e nas tuas portas.” (Deuteronómio 6:4-9)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00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806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ENSINAR CONFORME DEUS INSTRUIU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280977"/>
            <a:ext cx="74513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Uma implicação chave da </a:t>
            </a:r>
            <a:r>
              <a:rPr lang="pt-PT" sz="2800" dirty="0" err="1"/>
              <a:t>Shema</a:t>
            </a:r>
            <a:r>
              <a:rPr lang="pt-PT" sz="2800" dirty="0"/>
              <a:t> é a experiência contínua que é educar uma criança</a:t>
            </a:r>
            <a:r>
              <a:rPr lang="en-US" sz="2800" dirty="0"/>
              <a:t>. </a:t>
            </a:r>
            <a:r>
              <a:rPr lang="pt-PT" sz="2800" dirty="0"/>
              <a:t>Este sentimento ecoa quer através do Velho quer do Novo Testamento</a:t>
            </a:r>
            <a:r>
              <a:rPr lang="en-US" sz="2800" dirty="0"/>
              <a:t>:</a:t>
            </a:r>
          </a:p>
          <a:p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Salmos</a:t>
            </a:r>
            <a:r>
              <a:rPr lang="en-US" sz="2800" dirty="0"/>
              <a:t> 78:2-4</a:t>
            </a:r>
          </a:p>
          <a:p>
            <a:pPr>
              <a:buClr>
                <a:srgbClr val="E18F39"/>
              </a:buClr>
            </a:pPr>
            <a:endParaRPr lang="en-US" sz="1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Provérbios</a:t>
            </a:r>
            <a:r>
              <a:rPr lang="en-US" sz="2800" dirty="0"/>
              <a:t> 22:6 </a:t>
            </a:r>
          </a:p>
          <a:p>
            <a:pPr>
              <a:buClr>
                <a:srgbClr val="E18F39"/>
              </a:buClr>
            </a:pPr>
            <a:endParaRPr lang="en-US" sz="1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 err="1"/>
              <a:t>Efésios</a:t>
            </a:r>
            <a:r>
              <a:rPr lang="en-US" sz="2800" dirty="0"/>
              <a:t> 6:4</a:t>
            </a:r>
          </a:p>
          <a:p>
            <a:pPr>
              <a:buClr>
                <a:srgbClr val="E18F39"/>
              </a:buClr>
            </a:pPr>
            <a:endParaRPr lang="en-US" sz="1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Timóteo</a:t>
            </a:r>
            <a:r>
              <a:rPr lang="en-US" sz="2800" dirty="0"/>
              <a:t> 1:5 </a:t>
            </a:r>
          </a:p>
        </p:txBody>
      </p:sp>
    </p:spTree>
    <p:extLst>
      <p:ext uri="{BB962C8B-B14F-4D97-AF65-F5344CB8AC3E}">
        <p14:creationId xmlns:p14="http://schemas.microsoft.com/office/powerpoint/2010/main" val="38700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Ensinar</a:t>
            </a:r>
            <a:r>
              <a:rPr lang="en-US" sz="3200" b="1" dirty="0">
                <a:solidFill>
                  <a:schemeClr val="bg1"/>
                </a:solidFill>
              </a:rPr>
              <a:t> com </a:t>
            </a:r>
            <a:r>
              <a:rPr lang="en-US" sz="3200" b="1" dirty="0" err="1">
                <a:solidFill>
                  <a:schemeClr val="bg1"/>
                </a:solidFill>
              </a:rPr>
              <a:t>Relevância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88540" y="1351508"/>
            <a:ext cx="72754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en-US" sz="2400" dirty="0" err="1"/>
              <a:t>Partilhe</a:t>
            </a:r>
            <a:r>
              <a:rPr lang="en-US" sz="2400" dirty="0"/>
              <a:t> a </a:t>
            </a:r>
            <a:r>
              <a:rPr lang="en-US" sz="2400" dirty="0" err="1"/>
              <a:t>história</a:t>
            </a:r>
            <a:r>
              <a:rPr lang="en-US" sz="2400" dirty="0"/>
              <a:t> de Tomás e Tabita e de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eram</a:t>
            </a:r>
            <a:r>
              <a:rPr lang="en-US" sz="2400" dirty="0"/>
              <a:t> </a:t>
            </a:r>
            <a:r>
              <a:rPr lang="en-US" sz="2400" dirty="0" err="1"/>
              <a:t>intencionais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ler</a:t>
            </a:r>
            <a:r>
              <a:rPr lang="en-US" sz="2400" dirty="0"/>
              <a:t> a </a:t>
            </a:r>
            <a:r>
              <a:rPr lang="en-US" sz="2400" dirty="0" err="1"/>
              <a:t>Bíblia</a:t>
            </a:r>
            <a:r>
              <a:rPr lang="en-US" sz="2400" dirty="0"/>
              <a:t> com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rapazes</a:t>
            </a:r>
            <a:r>
              <a:rPr lang="en-US" sz="2400" dirty="0"/>
              <a:t>, Lukas e Philip, e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encorajavam</a:t>
            </a:r>
            <a:r>
              <a:rPr lang="en-US" sz="2400" dirty="0"/>
              <a:t> a memorizer versos </a:t>
            </a:r>
            <a:r>
              <a:rPr lang="en-US" sz="2400" dirty="0" err="1"/>
              <a:t>bíblicos</a:t>
            </a:r>
            <a:r>
              <a:rPr lang="en-US" sz="2400" dirty="0"/>
              <a:t>.</a:t>
            </a:r>
          </a:p>
          <a:p>
            <a:pPr>
              <a:buClr>
                <a:srgbClr val="E18F39"/>
              </a:buClr>
            </a:pPr>
            <a:endParaRPr lang="en-US" sz="2400" dirty="0"/>
          </a:p>
          <a:p>
            <a:pPr>
              <a:buClr>
                <a:srgbClr val="E18F39"/>
              </a:buClr>
            </a:pPr>
            <a:r>
              <a:rPr lang="pt-PT" sz="2400" dirty="0"/>
              <a:t>Isto mostra-nos como é importante estarmos impregnados com a Palavra de Deus e de orientarmos os nossos filhos a estarem cheios dessa Palavra e serem guiados por ela. Com as Escrituras no coração dos nossos meninos e meninos, Podemos direcioná-los a interpretar e compreender o que quer que encontrem na vida com relevância e praticidade.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8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221" y="1091342"/>
            <a:ext cx="715202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Debate de Grupo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603682" y="2402896"/>
            <a:ext cx="6516209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</a:rPr>
              <a:t>Discutam a experiência da Tabita, do Tomás e do </a:t>
            </a:r>
            <a:r>
              <a:rPr lang="pt-PT" sz="3200" b="1" dirty="0" err="1">
                <a:solidFill>
                  <a:schemeClr val="bg1"/>
                </a:solidFill>
              </a:rPr>
              <a:t>Lukas</a:t>
            </a:r>
            <a:r>
              <a:rPr lang="pt-PT" sz="3200" b="1" dirty="0">
                <a:solidFill>
                  <a:schemeClr val="bg1"/>
                </a:solidFill>
              </a:rPr>
              <a:t>. Que impacto é que aprender versos Bíblicos teve no </a:t>
            </a:r>
            <a:r>
              <a:rPr lang="pt-PT" sz="3200" b="1" dirty="0" err="1">
                <a:solidFill>
                  <a:schemeClr val="bg1"/>
                </a:solidFill>
              </a:rPr>
              <a:t>Lukas</a:t>
            </a:r>
            <a:r>
              <a:rPr lang="pt-PT" sz="3200" b="1" dirty="0">
                <a:solidFill>
                  <a:schemeClr val="bg1"/>
                </a:solidFill>
              </a:rPr>
              <a:t>, e como é que isso moldou a sua visão do mundo?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FF5B9-EBDC-30C5-532C-10FB0976C74C}"/>
              </a:ext>
            </a:extLst>
          </p:cNvPr>
          <p:cNvSpPr txBox="1"/>
          <p:nvPr/>
        </p:nvSpPr>
        <p:spPr>
          <a:xfrm>
            <a:off x="3027285" y="6384809"/>
            <a:ext cx="4718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</p:spTree>
    <p:extLst>
      <p:ext uri="{BB962C8B-B14F-4D97-AF65-F5344CB8AC3E}">
        <p14:creationId xmlns:p14="http://schemas.microsoft.com/office/powerpoint/2010/main" val="25563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75830" y="272696"/>
            <a:ext cx="8583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MINISTRAR SOB A DIREÇÃO DO ESPÍRITO SANTO 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990731"/>
            <a:ext cx="74513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Muitos encontraram inúmeros benefícios em se envolverem no serviço: é uma atividade saudável para aprender e crescer</a:t>
            </a:r>
            <a:r>
              <a:rPr lang="en-US" sz="2000" dirty="0"/>
              <a:t>. </a:t>
            </a:r>
          </a:p>
          <a:p>
            <a:pPr>
              <a:buClr>
                <a:srgbClr val="E18F39"/>
              </a:buClr>
            </a:pPr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Separar tempo para envolver toda a família no ministério pode ser uma experiência poderosa e espiritualmente formativa para os vossos filhos</a:t>
            </a:r>
            <a:r>
              <a:rPr lang="en-US" sz="2000" dirty="0"/>
              <a:t>. </a:t>
            </a:r>
          </a:p>
          <a:p>
            <a:pPr>
              <a:buClr>
                <a:srgbClr val="E18F39"/>
              </a:buClr>
            </a:pPr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Os valores e lições ensinados em casa são melhor cimentados através da ação. Para além disto, nós cristãos somos chamados a servir através da direção do Espírito Santo.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50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388620" y="272696"/>
            <a:ext cx="8755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MINISTRAR SOB A DIREÇÃO DO ESPÍRITO SANTO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620790"/>
            <a:ext cx="74513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Ellen White escreveu no livro Serviço Cristão, “O culto verdadeiro consiste em trabalhar juntamente com cristo. Orações, exortações, e conversas são frutos baratos, que frequentemente são acrescentados; mas os frutos que se manifestam em boas obras, em cuidar dos necessitados, dos órfãos e das viúvas, são frutos genuínos, e crescem naturalmente numa árvore boa.</a:t>
            </a:r>
          </a:p>
          <a:p>
            <a:pPr>
              <a:buClr>
                <a:srgbClr val="E18F39"/>
              </a:buClr>
            </a:pPr>
            <a:endParaRPr lang="pt-PT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Gálatas 5:13b diz, “mas servi-vos uns aos outros pelo amor,” e Romanos 12:11 relembra-nos que este serviço a Deus deveria ser feito de forma apaixonada e com zelo. </a:t>
            </a:r>
            <a:endParaRPr lang="en-US" sz="2000" dirty="0"/>
          </a:p>
          <a:p>
            <a:pPr>
              <a:buClr>
                <a:srgbClr val="E18F39"/>
              </a:buClr>
            </a:pPr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dirty="0"/>
              <a:t>Esta atitude de serviço deve ser passada aos nossos filhos, especialmente porque lhes ensina sobre o Deus a quem servimos.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085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11581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221" y="1091342"/>
            <a:ext cx="715202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Debate de Grupo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623127" y="2184405"/>
            <a:ext cx="6516209" cy="34163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</a:rPr>
              <a:t>Partilhem exemplos da vossa vida quando os seus pais, ou vocês enquanto pais foram intencionais em ensinar aos vossos filhos a partir das experiências do quotidiano. (Nota: Lembrem-se, nem todas as experiências de vida são úteis, relevantes e apropriadas para partilharem com os vossos filhos. Assegurem-se que avaliam o valor da experiência de vida que vão partilhar, se é apropriada e se vai ser útil ou causar mais dano.)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FF5B9-EBDC-30C5-532C-10FB0976C74C}"/>
              </a:ext>
            </a:extLst>
          </p:cNvPr>
          <p:cNvSpPr txBox="1"/>
          <p:nvPr/>
        </p:nvSpPr>
        <p:spPr>
          <a:xfrm>
            <a:off x="3027285" y="6384809"/>
            <a:ext cx="4718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</p:spTree>
    <p:extLst>
      <p:ext uri="{BB962C8B-B14F-4D97-AF65-F5344CB8AC3E}">
        <p14:creationId xmlns:p14="http://schemas.microsoft.com/office/powerpoint/2010/main" val="3619352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80035" y="400774"/>
            <a:ext cx="859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OS EFEITOS DE DAR O EXEMPLO, ENSINAR E MINISTRAR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88926" y="1690062"/>
            <a:ext cx="74513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Ellen White escreve, “DEVEIS INSTRUIR, ADVERTIR E ACONSELHAR, LEMBRANDO-VOS SEMPRE DE QUE VOSSO OLHAR, VOSSAS PALAVRAS E AÇÕES TÊM UMA INFLUÊNCIA DIRETA SOBRE O RUMO FUTURO DE VOSSOS QUERIDOS. VOSSA OBRA NÃO VISA UMA BELA FORMA SOBRE A TELA, OU BURILÁ-LA NO MÁRMORE, MAS IMPRIMIR A IMAGEM DIVINA NA ALMA HUMANA” Orientação da Criança</a:t>
            </a:r>
          </a:p>
          <a:p>
            <a:endParaRPr lang="pt-PT" sz="2000" dirty="0"/>
          </a:p>
          <a:p>
            <a:r>
              <a:rPr lang="pt-PT" sz="2000" dirty="0"/>
              <a:t>É o desejo e mandamento de Deus que as mães e pais formem os filhos para seguirem a Cristo. Tudo o que é feito—cada palavra e ação— deve estar centrado em Cristo, demonstrando uma visão Bíblica do mundo às jovens mentes.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549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Textos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789628"/>
            <a:ext cx="7451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pt-PT" sz="2800" i="1" dirty="0"/>
              <a:t>“Em tudo te dá por exemplo de boas obras; na doutrina mostra incorrupção, gravidade, sinceridade.” Tito 2:7</a:t>
            </a:r>
          </a:p>
          <a:p>
            <a:pPr algn="ctr">
              <a:buClr>
                <a:srgbClr val="E18F39"/>
              </a:buClr>
            </a:pPr>
            <a:endParaRPr lang="pt-PT" sz="2800" i="1" dirty="0"/>
          </a:p>
          <a:p>
            <a:pPr algn="ctr">
              <a:buClr>
                <a:srgbClr val="E18F39"/>
              </a:buClr>
            </a:pPr>
            <a:r>
              <a:rPr lang="pt-PT" sz="2800" i="1" dirty="0"/>
              <a:t>“Porque o Filho do homem também não veio para ser servido, mas para servir e dar a sua vida em resgate de muitos.” Marcos 10:45</a:t>
            </a:r>
          </a:p>
          <a:p>
            <a:pPr algn="ctr">
              <a:buClr>
                <a:srgbClr val="E18F39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61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369570" y="321811"/>
            <a:ext cx="856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OS EFEITOS DE DAR O EXEMPLO, ENSINAR E MINISTRAR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690062"/>
            <a:ext cx="74513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Em Génesis 18:19, Deus fala de Abraão, dizendo, “Porque eu o tenho conhecido, e sei que ele há de ordenar a seus filhos e à sua casa depois dele, para que guardem o caminho do Senhor, para agir com justiça…” Isto é o que os pais são chamados a fazer: educar e instruir os seus filhos nos caminhos do Senhor. </a:t>
            </a:r>
          </a:p>
          <a:p>
            <a:pPr algn="ctr"/>
            <a:endParaRPr lang="pt-PT" sz="2000" dirty="0"/>
          </a:p>
          <a:p>
            <a:pPr algn="ctr"/>
            <a:r>
              <a:rPr lang="pt-PT" sz="2000" dirty="0"/>
              <a:t>Como diz o autor </a:t>
            </a:r>
            <a:r>
              <a:rPr lang="pt-PT" sz="2000" dirty="0" err="1"/>
              <a:t>Craig</a:t>
            </a:r>
            <a:r>
              <a:rPr lang="pt-PT" sz="2000" dirty="0"/>
              <a:t> Hill, </a:t>
            </a:r>
          </a:p>
          <a:p>
            <a:pPr algn="ctr"/>
            <a:r>
              <a:rPr lang="pt-PT" sz="2000" dirty="0"/>
              <a:t>“SE OS PAIS NÃO FIZEREM MAIS NADA NESTA TERRA EM RELAÇÃO AOS FILHOS, A ÚNICA COISA QUE DEUS IDEALIZOU QUE FIZESSEM É CERTIFICAREM-SE QUE SÃO AGENTES DE REVELAÇÃO DA IDENTIDADE DIVINA E DESTINO AOS SEUS FILHOS…”</a:t>
            </a:r>
          </a:p>
          <a:p>
            <a:pPr algn="ctr"/>
            <a:endParaRPr lang="pt-PT" sz="2000" dirty="0"/>
          </a:p>
          <a:p>
            <a:pPr algn="ctr"/>
            <a:r>
              <a:rPr lang="en-US" sz="2000" dirty="0"/>
              <a:t>Craig Hill, </a:t>
            </a:r>
            <a:r>
              <a:rPr lang="en-US" sz="2000" i="1" dirty="0"/>
              <a:t>Bar Barakah, </a:t>
            </a:r>
            <a:r>
              <a:rPr lang="en-US" sz="2000" dirty="0"/>
              <a:t>p. 8. </a:t>
            </a:r>
          </a:p>
        </p:txBody>
      </p:sp>
    </p:spTree>
    <p:extLst>
      <p:ext uri="{BB962C8B-B14F-4D97-AF65-F5344CB8AC3E}">
        <p14:creationId xmlns:p14="http://schemas.microsoft.com/office/powerpoint/2010/main" val="471839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225829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89557" y="-24793"/>
            <a:ext cx="856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OS EFEITOS DE DAR O EXEMPLO, ENSINAR E MINISTRAR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690062"/>
            <a:ext cx="74513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Susanna Wesley</a:t>
            </a:r>
          </a:p>
          <a:p>
            <a:pPr algn="ctr"/>
            <a:endParaRPr lang="en-US" sz="2000" dirty="0"/>
          </a:p>
          <a:p>
            <a:pPr algn="ctr"/>
            <a:r>
              <a:rPr lang="en-US" sz="3600" dirty="0"/>
              <a:t>Ela </a:t>
            </a:r>
            <a:r>
              <a:rPr lang="en-US" sz="3600" dirty="0" err="1"/>
              <a:t>foi</a:t>
            </a:r>
            <a:r>
              <a:rPr lang="en-US" sz="3600" dirty="0"/>
              <a:t>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dirty="0" err="1"/>
              <a:t>mãe</a:t>
            </a:r>
            <a:r>
              <a:rPr lang="en-US" sz="3600" dirty="0"/>
              <a:t> que </a:t>
            </a:r>
            <a:r>
              <a:rPr lang="en-US" sz="3600" dirty="0" err="1"/>
              <a:t>deixou</a:t>
            </a:r>
            <a:r>
              <a:rPr lang="en-US" sz="3600" dirty="0"/>
              <a:t> um </a:t>
            </a:r>
            <a:r>
              <a:rPr lang="en-US" sz="3600" dirty="0" err="1"/>
              <a:t>legado</a:t>
            </a:r>
            <a:r>
              <a:rPr lang="en-US" sz="3600" dirty="0"/>
              <a:t> de </a:t>
            </a:r>
            <a:r>
              <a:rPr lang="en-US" sz="3600" dirty="0" err="1"/>
              <a:t>fé</a:t>
            </a:r>
            <a:r>
              <a:rPr lang="en-US" sz="3600" dirty="0"/>
              <a:t> </a:t>
            </a:r>
            <a:r>
              <a:rPr lang="en-US" sz="3600" dirty="0" err="1"/>
              <a:t>usando</a:t>
            </a:r>
            <a:r>
              <a:rPr lang="en-US" sz="3600" dirty="0"/>
              <a:t> </a:t>
            </a:r>
            <a:r>
              <a:rPr lang="en-US" sz="3600" dirty="0" err="1"/>
              <a:t>todas</a:t>
            </a:r>
            <a:r>
              <a:rPr lang="en-US" sz="3600" dirty="0"/>
              <a:t> as ferramentas </a:t>
            </a:r>
            <a:r>
              <a:rPr lang="en-US" sz="3600" dirty="0" err="1"/>
              <a:t>debatidas</a:t>
            </a:r>
            <a:r>
              <a:rPr lang="en-US" sz="3600" dirty="0"/>
              <a:t> </a:t>
            </a:r>
            <a:r>
              <a:rPr lang="en-US" sz="3600" dirty="0" err="1"/>
              <a:t>neste</a:t>
            </a:r>
            <a:r>
              <a:rPr lang="en-US" sz="3600" dirty="0"/>
              <a:t> </a:t>
            </a:r>
            <a:r>
              <a:rPr lang="en-US" sz="3600" dirty="0" err="1"/>
              <a:t>seminário</a:t>
            </a:r>
            <a:r>
              <a:rPr lang="en-US" sz="3600" dirty="0"/>
              <a:t>. </a:t>
            </a:r>
          </a:p>
          <a:p>
            <a:pPr algn="ctr"/>
            <a:r>
              <a:rPr lang="en-US" sz="3600" dirty="0"/>
              <a:t>(</a:t>
            </a:r>
            <a:r>
              <a:rPr lang="en-US" sz="3600" dirty="0" err="1"/>
              <a:t>partilhar</a:t>
            </a:r>
            <a:r>
              <a:rPr lang="en-US" sz="3600" dirty="0"/>
              <a:t> a </a:t>
            </a:r>
            <a:r>
              <a:rPr lang="en-US" sz="3600" dirty="0" err="1"/>
              <a:t>história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424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61" y="-225829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356235" y="12523"/>
            <a:ext cx="843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OS EFEITOS DE DAR O EXEMPLO, ENSINAR E MINISTRAR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074509"/>
            <a:ext cx="7451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Através do seu exemplo, ministério, ensinamentos e amor </a:t>
            </a:r>
            <a:r>
              <a:rPr lang="pt-PT" sz="2000" dirty="0" err="1"/>
              <a:t>Susanna</a:t>
            </a:r>
            <a:r>
              <a:rPr lang="pt-PT" sz="2000" dirty="0"/>
              <a:t> Wesley educou os seus filhos para serem fortes na sua fé. O impacto que ela teve neles enquanto crianças continuou a prosperar dentro deles ao tornarem-se adultos e muito depois disso. Este impacto até se estendeu à Cristandade no geral, especialmente através do contributo dos seus filhos Charles e John Wesley. </a:t>
            </a:r>
          </a:p>
          <a:p>
            <a:endParaRPr lang="pt-PT" sz="2000" dirty="0"/>
          </a:p>
          <a:p>
            <a:r>
              <a:rPr lang="pt-PT" sz="2000" dirty="0"/>
              <a:t>A influência que os pais têm nos seus filhos pode ser inacreditável. Iniciando-os numa trajetória direcionada a Jesus, os pais estabelecem nos filhos a base para que mantenham uma visão Bíblica do mundo e um relacionamento íntimo com o Seu Salvador para o resto das suas vidas.</a:t>
            </a:r>
          </a:p>
          <a:p>
            <a:endParaRPr lang="pt-PT" sz="2000" dirty="0"/>
          </a:p>
          <a:p>
            <a:r>
              <a:rPr lang="pt-PT" sz="2000" dirty="0"/>
              <a:t>“Educa a criança no caminho em que deve andar; e até quando envelhecer não se desviará dele.” (Provérbios 22:6).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117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236" y="311972"/>
            <a:ext cx="715202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Debate de Grupo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417251" y="1207859"/>
            <a:ext cx="7039992" cy="50167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</a:rPr>
              <a:t>De forma independente, com o seu cônjuge ou em pequenos grupos, discutam e orem sobre o seguinte:</a:t>
            </a:r>
          </a:p>
          <a:p>
            <a:endParaRPr lang="pt-PT" sz="20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pt-PT" sz="2000" b="1" dirty="0">
                <a:solidFill>
                  <a:schemeClr val="bg1"/>
                </a:solidFill>
              </a:rPr>
              <a:t>Discutam o que significa moldar a visão que os vossos filhos constroem do mundo através do exemplo, ensino e ministério.</a:t>
            </a:r>
          </a:p>
          <a:p>
            <a:endParaRPr lang="pt-PT" sz="2000" b="1" dirty="0">
              <a:solidFill>
                <a:schemeClr val="bg1"/>
              </a:solidFill>
            </a:endParaRPr>
          </a:p>
          <a:p>
            <a:r>
              <a:rPr lang="pt-PT" sz="2000" b="1" dirty="0">
                <a:solidFill>
                  <a:schemeClr val="bg1"/>
                </a:solidFill>
              </a:rPr>
              <a:t>2. Pensem nas vossas atitudes, educação direta e experiências que planeiam que eduquem e impactem as vidas e visão dos vossos filhos. De que formas podem ser mais intencionais na transferência das vossas crenças para os vossos filhos?</a:t>
            </a:r>
          </a:p>
          <a:p>
            <a:endParaRPr lang="pt-PT" sz="2000" b="1" dirty="0">
              <a:solidFill>
                <a:schemeClr val="bg1"/>
              </a:solidFill>
            </a:endParaRPr>
          </a:p>
          <a:p>
            <a:r>
              <a:rPr lang="pt-PT" sz="2000" b="1" dirty="0">
                <a:solidFill>
                  <a:schemeClr val="bg1"/>
                </a:solidFill>
              </a:rPr>
              <a:t>3. Pensem em dois projetos evangelísticos em que podem envolver a vossa família para porem em prática os valores Cristãos que são importantes para vocês? Acrescentem-nos hoje ao vosso calendário!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FF5B9-EBDC-30C5-532C-10FB0976C74C}"/>
              </a:ext>
            </a:extLst>
          </p:cNvPr>
          <p:cNvSpPr txBox="1"/>
          <p:nvPr/>
        </p:nvSpPr>
        <p:spPr>
          <a:xfrm>
            <a:off x="3027285" y="6384809"/>
            <a:ext cx="4718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</p:spTree>
    <p:extLst>
      <p:ext uri="{BB962C8B-B14F-4D97-AF65-F5344CB8AC3E}">
        <p14:creationId xmlns:p14="http://schemas.microsoft.com/office/powerpoint/2010/main" val="1164419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Espírito de </a:t>
            </a:r>
            <a:r>
              <a:rPr lang="en-US" sz="3600" b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Profecia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47463" y="1436545"/>
            <a:ext cx="74513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“</a:t>
            </a:r>
            <a:r>
              <a:rPr lang="pt-PT" sz="2400" i="1" dirty="0"/>
              <a:t>“Na família, os pais e mães devem sempre apresentar aos filhos o exemplo que desejam seja imitado. Devem manifestar um para com o outro terno respeito na palavra, no olhar e na ação. Devem tornar manifesto que o espírito santo os está controlando, representando ante os filhos o caráter de jesus cristo. Forte é o poder da imitação; e na infância e na juventude, quando essa faculdade é muito ativa, deve ser apresentado aos jovens um modelo perfeito. Os filhos devem ter confiança nos pais, e assim receber as lições que estes lhes vierem a inculcar.”</a:t>
            </a:r>
            <a:endParaRPr lang="en-US" sz="2400" i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Ellen White, </a:t>
            </a:r>
            <a:r>
              <a:rPr lang="en-US" i="1" dirty="0" err="1"/>
              <a:t>Orientação</a:t>
            </a:r>
            <a:r>
              <a:rPr lang="en-US" i="1" dirty="0"/>
              <a:t> da Criança, </a:t>
            </a:r>
            <a:r>
              <a:rPr lang="en-US" dirty="0"/>
              <a:t>p. 215</a:t>
            </a:r>
          </a:p>
        </p:txBody>
      </p:sp>
    </p:spTree>
    <p:extLst>
      <p:ext uri="{BB962C8B-B14F-4D97-AF65-F5344CB8AC3E}">
        <p14:creationId xmlns:p14="http://schemas.microsoft.com/office/powerpoint/2010/main" val="362409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786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805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Introdução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60048" y="1197794"/>
            <a:ext cx="74513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en-US" sz="2400" b="1" dirty="0"/>
              <a:t>O </a:t>
            </a:r>
            <a:r>
              <a:rPr lang="en-US" sz="2400" b="1" dirty="0" err="1"/>
              <a:t>Caminho</a:t>
            </a:r>
            <a:r>
              <a:rPr lang="en-US" sz="2400" b="1" dirty="0"/>
              <a:t> </a:t>
            </a:r>
            <a:r>
              <a:rPr lang="en-US" sz="2400" b="1" dirty="0" err="1"/>
              <a:t>Tripartido</a:t>
            </a:r>
            <a:r>
              <a:rPr lang="en-US" sz="2400" b="1" dirty="0"/>
              <a:t> da Educação:</a:t>
            </a:r>
          </a:p>
          <a:p>
            <a:pPr>
              <a:buClr>
                <a:srgbClr val="E18F39"/>
              </a:buClr>
            </a:pPr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first and most pervasive avenue of education is modeling, which provides constant indirect teachings as your child watches and observes you.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second avenue is direct education given through daily teachings based on everyday life.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third avenue is ministering together with your child, an experiential opportunity for education.</a:t>
            </a:r>
          </a:p>
          <a:p>
            <a:pPr algn="ctr">
              <a:buClr>
                <a:srgbClr val="E18F39"/>
              </a:buClr>
            </a:pPr>
            <a:endParaRPr lang="en-US" sz="2000" dirty="0"/>
          </a:p>
          <a:p>
            <a:pPr algn="ctr">
              <a:buClr>
                <a:srgbClr val="E18F39"/>
              </a:buClr>
            </a:pPr>
            <a:r>
              <a:rPr lang="en-US" sz="2000" dirty="0"/>
              <a:t>The lessons a mother and father can demonstrate both intentionally and unintentionally significantly impact a child. By teaching your children through these three avenues, you can help them </a:t>
            </a:r>
          </a:p>
          <a:p>
            <a:pPr algn="ctr">
              <a:buClr>
                <a:srgbClr val="E18F39"/>
              </a:buClr>
            </a:pPr>
            <a:r>
              <a:rPr lang="en-US" sz="2000" dirty="0"/>
              <a:t>develop a Biblical worldview. </a:t>
            </a:r>
          </a:p>
          <a:p>
            <a:pPr>
              <a:buClr>
                <a:srgbClr val="E18F39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072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59792B-0616-6383-8F13-238E2E380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17" y="1173038"/>
            <a:ext cx="6890766" cy="48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1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221" y="1091342"/>
            <a:ext cx="715202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Discussão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de Grupo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603682" y="2140561"/>
            <a:ext cx="6516209" cy="403187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pt-PT" sz="3200" b="1" dirty="0">
                <a:solidFill>
                  <a:schemeClr val="bg1"/>
                </a:solidFill>
              </a:rPr>
              <a:t>Em grupos de 4-5, discutam o que significa ter uma visão bíblica do mundo versus uma visão secular do mundo? Discutam os desafios que enfrentam enquanto cristãos e enquanto pais ao tentarem transmitir esta visão do mundo aos vossos filhos.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CFF5B9-EBDC-30C5-532C-10FB0976C74C}"/>
              </a:ext>
            </a:extLst>
          </p:cNvPr>
          <p:cNvSpPr txBox="1"/>
          <p:nvPr/>
        </p:nvSpPr>
        <p:spPr>
          <a:xfrm>
            <a:off x="3027285" y="6384809"/>
            <a:ext cx="47184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2293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69" y="317323"/>
            <a:ext cx="800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DAR O EXEMPLO COMO CRISTO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47463" y="2011569"/>
            <a:ext cx="7451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pt-PT" sz="2400" i="1" dirty="0"/>
              <a:t>“Assim resplandeça a vossa luz diante dos homens, para que vejam as vossas boas obras e glorifiquem a vosso Pai, que está nos céus.” </a:t>
            </a:r>
          </a:p>
          <a:p>
            <a:pPr algn="ctr">
              <a:buClr>
                <a:srgbClr val="E18F39"/>
              </a:buClr>
            </a:pPr>
            <a:r>
              <a:rPr lang="pt-PT" sz="2400" i="1" dirty="0"/>
              <a:t>(Mateus 5:16). </a:t>
            </a:r>
          </a:p>
          <a:p>
            <a:pPr algn="ctr">
              <a:buClr>
                <a:srgbClr val="E18F39"/>
              </a:buClr>
            </a:pPr>
            <a:endParaRPr lang="pt-PT" sz="2400" i="1" dirty="0"/>
          </a:p>
          <a:p>
            <a:pPr algn="ctr">
              <a:buClr>
                <a:srgbClr val="E18F39"/>
              </a:buClr>
            </a:pPr>
            <a:r>
              <a:rPr lang="pt-PT" sz="2400" i="1" dirty="0"/>
              <a:t>A luz que refletimos aos nossos filhos vai direcioná-los à Fonte de toda a luz, o que significa que as ações que escolhemos ter têm o potencial de ensinar-lhes acerca de Deus.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594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DAR O EXEMPLO COMO CRISTO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618288"/>
            <a:ext cx="7451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pt-PT" sz="2400" i="1" dirty="0"/>
              <a:t>“Ninguém despreze a tua mocidade; mas sê o exemplo dos fiéis, na palavra, no trato, no amor, no espírito, na fé, na pureza.” </a:t>
            </a:r>
          </a:p>
          <a:p>
            <a:pPr algn="ctr">
              <a:buClr>
                <a:srgbClr val="E18F39"/>
              </a:buClr>
            </a:pPr>
            <a:r>
              <a:rPr lang="pt-PT" sz="2400" i="1" dirty="0"/>
              <a:t>(1 Timóteo 4:12). </a:t>
            </a:r>
          </a:p>
          <a:p>
            <a:pPr algn="ctr">
              <a:buClr>
                <a:srgbClr val="E18F39"/>
              </a:buClr>
            </a:pPr>
            <a:endParaRPr lang="pt-PT" sz="2400" i="1" dirty="0"/>
          </a:p>
          <a:p>
            <a:pPr algn="ctr">
              <a:buClr>
                <a:srgbClr val="E18F39"/>
              </a:buClr>
            </a:pPr>
            <a:r>
              <a:rPr lang="pt-PT" sz="2400" i="1" dirty="0"/>
              <a:t>Existem 5 aspetos chave para darmos o exemplo que Paulo toca neste único versículo, e embora esteja a falar com um jovem, é importante que estes princípios sejam demonstrados por pais, avós e cuidadores de todas as idades aos seus filhos, netos, etc.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849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9025" y="6371355"/>
            <a:ext cx="5088216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2"/>
                </a:solidFill>
              </a:rPr>
              <a:t>Shaping Your Child’s Worldview Through Modeling, Teaching, and Ministering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Modeling Like Christ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2138" y="1280977"/>
            <a:ext cx="745131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en-US" sz="3200" b="1" dirty="0"/>
              <a:t>5 </a:t>
            </a:r>
            <a:r>
              <a:rPr lang="en-US" sz="3200" b="1" dirty="0" err="1"/>
              <a:t>aspetos</a:t>
            </a:r>
            <a:r>
              <a:rPr lang="en-US" sz="3200" b="1" dirty="0"/>
              <a:t> do </a:t>
            </a:r>
            <a:r>
              <a:rPr lang="en-US" sz="3200" b="1" dirty="0" err="1"/>
              <a:t>Exemplo</a:t>
            </a:r>
            <a:endParaRPr lang="en-US" sz="3200" b="1" dirty="0"/>
          </a:p>
          <a:p>
            <a:pPr algn="ctr">
              <a:buClr>
                <a:srgbClr val="E18F39"/>
              </a:buClr>
            </a:pPr>
            <a:endParaRPr lang="en-US" sz="1000" b="1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b="1" dirty="0"/>
              <a:t>Discurso: </a:t>
            </a:r>
            <a:r>
              <a:rPr lang="pt-PT" sz="2000" dirty="0"/>
              <a:t>“Não saia da vossa boca nenhuma palavra torpe, mas só a que for boa para promover a edificação, para que dê graça aos que a ouvem.” (Efésios 4:29).</a:t>
            </a:r>
            <a:r>
              <a:rPr lang="en-US" sz="2000" dirty="0"/>
              <a:t> </a:t>
            </a:r>
          </a:p>
          <a:p>
            <a:pPr>
              <a:buClr>
                <a:srgbClr val="E18F39"/>
              </a:buClr>
            </a:pPr>
            <a:endParaRPr lang="en-US" sz="1000" b="1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b="1" dirty="0"/>
              <a:t>Conduta: </a:t>
            </a:r>
            <a:r>
              <a:rPr lang="pt-PT" sz="2000" dirty="0"/>
              <a:t>“Portanto, quer comais quer bebais, ou façais qualquer outra coisa, fazei tudo para glória de Deus.” (1 Coríntios 10:31). </a:t>
            </a:r>
          </a:p>
          <a:p>
            <a:pPr>
              <a:buClr>
                <a:srgbClr val="E18F39"/>
              </a:buClr>
            </a:pPr>
            <a:endParaRPr lang="en-US" sz="1000" b="1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b="1" dirty="0"/>
              <a:t>Amor: </a:t>
            </a:r>
            <a:r>
              <a:rPr lang="pt-PT" sz="2000" dirty="0"/>
              <a:t>“Nisto todos conhecerão que sois meus discípulos, se vos amardes uns aos outros.” (João 13:35). </a:t>
            </a:r>
          </a:p>
          <a:p>
            <a:pPr>
              <a:buClr>
                <a:srgbClr val="E18F39"/>
              </a:buClr>
            </a:pPr>
            <a:endParaRPr lang="en-US" sz="1000" b="1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b="1" dirty="0"/>
              <a:t>Fé: </a:t>
            </a:r>
            <a:r>
              <a:rPr lang="pt-PT" sz="2000" dirty="0"/>
              <a:t>“Para que a vossa fé não se apoiasse em sabedoria dos homens, mas no poder de Deus.” (1 Coríntios 2:5).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000" b="1" dirty="0"/>
              <a:t>Pureza: </a:t>
            </a:r>
            <a:r>
              <a:rPr lang="pt-PT" sz="2000" dirty="0"/>
              <a:t>“Todos os caminhos do homem são puros aos seus olhos, mas o Senhor pesa o espírito.” (Provérbios 16:2).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906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2254</Words>
  <Application>Microsoft Office PowerPoint</Application>
  <PresentationFormat>Apresentação no Ecrã (4:3)</PresentationFormat>
  <Paragraphs>135</Paragraphs>
  <Slides>24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9" baseType="lpstr">
      <vt:lpstr>Arial</vt:lpstr>
      <vt:lpstr>Avenir Next Condensed</vt:lpstr>
      <vt:lpstr>Avenir Next Condensed Medium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Raquel Silva</cp:lastModifiedBy>
  <cp:revision>46</cp:revision>
  <dcterms:created xsi:type="dcterms:W3CDTF">2015-08-17T22:20:08Z</dcterms:created>
  <dcterms:modified xsi:type="dcterms:W3CDTF">2023-01-17T15:24:55Z</dcterms:modified>
</cp:coreProperties>
</file>