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65" r:id="rId4"/>
    <p:sldId id="264" r:id="rId5"/>
    <p:sldId id="268" r:id="rId6"/>
    <p:sldId id="269" r:id="rId7"/>
    <p:sldId id="266" r:id="rId8"/>
    <p:sldId id="270" r:id="rId9"/>
    <p:sldId id="271" r:id="rId10"/>
    <p:sldId id="267" r:id="rId11"/>
    <p:sldId id="272" r:id="rId12"/>
    <p:sldId id="273" r:id="rId13"/>
    <p:sldId id="274" r:id="rId14"/>
    <p:sldId id="275" r:id="rId15"/>
    <p:sldId id="276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400"/>
    <a:srgbClr val="F7AA00"/>
    <a:srgbClr val="454B59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/>
    <p:restoredTop sz="94694"/>
  </p:normalViewPr>
  <p:slideViewPr>
    <p:cSldViewPr snapToGrid="0" snapToObjects="1">
      <p:cViewPr varScale="1">
        <p:scale>
          <a:sx n="51" d="100"/>
          <a:sy n="51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9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7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505" y="4380"/>
            <a:ext cx="9145505" cy="6853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31" y="3970517"/>
            <a:ext cx="5431858" cy="188501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Viver</a:t>
            </a:r>
            <a:r>
              <a:rPr lang="en-US" sz="4800" b="1" dirty="0">
                <a:solidFill>
                  <a:schemeClr val="bg1"/>
                </a:solidFill>
              </a:rPr>
              <a:t> com um </a:t>
            </a:r>
            <a:r>
              <a:rPr lang="en-US" sz="4800" b="1" dirty="0" err="1">
                <a:solidFill>
                  <a:schemeClr val="bg1"/>
                </a:solidFill>
              </a:rPr>
              <a:t>Cônjuge</a:t>
            </a:r>
            <a:r>
              <a:rPr lang="en-US" sz="4800" b="1" dirty="0">
                <a:solidFill>
                  <a:schemeClr val="bg1"/>
                </a:solidFill>
              </a:rPr>
              <a:t> com </a:t>
            </a:r>
            <a:r>
              <a:rPr lang="en-US" sz="4800" b="1" dirty="0" err="1">
                <a:solidFill>
                  <a:schemeClr val="bg1"/>
                </a:solidFill>
              </a:rPr>
              <a:t>doença</a:t>
            </a:r>
            <a:r>
              <a:rPr lang="en-US" sz="4800" b="1" dirty="0">
                <a:solidFill>
                  <a:schemeClr val="bg1"/>
                </a:solidFill>
              </a:rPr>
              <a:t> mental</a:t>
            </a:r>
            <a:endParaRPr lang="en-US" sz="4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32" y="6290296"/>
            <a:ext cx="754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Written by: 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Willie Oliver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, PhD, CFLE and 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Elaine Oliver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, PhD(c), LCPC, CFLE are Directors of the Department of Family Ministries at the General Conference of Seventh-day Adventists World Headquarters in Silver Spring, Maryland, USA.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31" y="592096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 err="1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Apresentado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 por: (</a:t>
            </a:r>
            <a:r>
              <a:rPr lang="en-US" spc="50" dirty="0" err="1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colocar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 </a:t>
            </a:r>
            <a:r>
              <a:rPr lang="en-US" spc="50" dirty="0" err="1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aqui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 o </a:t>
            </a:r>
            <a:r>
              <a:rPr lang="en-US" spc="50" dirty="0" err="1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nome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40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Living with a Spouse with Mental Illness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435006" y="317323"/>
            <a:ext cx="817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DICAS PARA VIVER COM UM CÔNJUGE COM DOENÇA MENTAL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1196938" y="1450850"/>
            <a:ext cx="6750123" cy="395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3200" dirty="0" err="1"/>
              <a:t>Trabalhar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Equipa</a:t>
            </a:r>
            <a:endParaRPr lang="en-US" sz="32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3200" dirty="0" err="1"/>
              <a:t>Comunicar</a:t>
            </a:r>
            <a:r>
              <a:rPr lang="en-US" sz="3200" dirty="0"/>
              <a:t> </a:t>
            </a:r>
            <a:r>
              <a:rPr lang="en-US" sz="3200" dirty="0" err="1"/>
              <a:t>aberta</a:t>
            </a:r>
            <a:r>
              <a:rPr lang="en-US" sz="3200" dirty="0"/>
              <a:t> e </a:t>
            </a:r>
            <a:r>
              <a:rPr lang="en-US" sz="3200" dirty="0" err="1"/>
              <a:t>honestamente</a:t>
            </a:r>
            <a:r>
              <a:rPr lang="en-US" sz="3200" dirty="0"/>
              <a:t> com o </a:t>
            </a:r>
            <a:r>
              <a:rPr lang="en-US" sz="3200" dirty="0" err="1"/>
              <a:t>seu</a:t>
            </a:r>
            <a:r>
              <a:rPr lang="en-US" sz="3200" dirty="0"/>
              <a:t> </a:t>
            </a:r>
            <a:r>
              <a:rPr lang="en-US" sz="3200" dirty="0" err="1"/>
              <a:t>cônjuge</a:t>
            </a:r>
            <a:endParaRPr lang="en-US" sz="3200" dirty="0"/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3200" dirty="0" err="1"/>
              <a:t>Definir</a:t>
            </a:r>
            <a:r>
              <a:rPr lang="en-US" sz="3200" dirty="0"/>
              <a:t> </a:t>
            </a:r>
            <a:r>
              <a:rPr lang="en-US" sz="3200" dirty="0" err="1"/>
              <a:t>limites</a:t>
            </a:r>
            <a:r>
              <a:rPr lang="en-US" sz="3200" dirty="0"/>
              <a:t> </a:t>
            </a:r>
            <a:r>
              <a:rPr lang="en-US" sz="3200" dirty="0" err="1"/>
              <a:t>saudáveis</a:t>
            </a:r>
            <a:endParaRPr lang="en-US" sz="3200" dirty="0"/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3200" dirty="0" err="1"/>
              <a:t>Procurar</a:t>
            </a:r>
            <a:r>
              <a:rPr lang="en-US" sz="3200" dirty="0"/>
              <a:t> </a:t>
            </a:r>
            <a:r>
              <a:rPr lang="en-US" sz="3200" dirty="0" err="1"/>
              <a:t>ajuda</a:t>
            </a:r>
            <a:endParaRPr lang="en-US" sz="3200" dirty="0"/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3200" dirty="0" err="1"/>
              <a:t>Praticar</a:t>
            </a:r>
            <a:r>
              <a:rPr lang="en-US" sz="3200" dirty="0"/>
              <a:t> o auto-</a:t>
            </a:r>
            <a:r>
              <a:rPr lang="en-US" sz="3200" dirty="0" err="1"/>
              <a:t>cuidado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277CBE-ADF9-3D45-8EB4-0A721F452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92" y="3789588"/>
            <a:ext cx="2826549" cy="172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071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Living with a Spouse with Mental Illness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69" y="317323"/>
            <a:ext cx="752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ESPERANÇA PARA OS CÔNJUGES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1154097" y="1629092"/>
            <a:ext cx="68358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Apesar de algumas estatísticas assustadoras, muitos casamentos têm sobrevivido a viver com um cônjuge ou membro da família com doença mental. As boas notícias são que mais pessoas se estão a abrir em relação aos desafios da sua saúde mental, e mais se tem escrito publicamente sobre os efeitos da doença mental. </a:t>
            </a:r>
          </a:p>
          <a:p>
            <a:pPr algn="ctr"/>
            <a:endParaRPr lang="pt-PT" sz="2400" dirty="0"/>
          </a:p>
          <a:p>
            <a:pPr algn="ctr"/>
            <a:r>
              <a:rPr lang="pt-PT" sz="2400" dirty="0"/>
              <a:t>Devido ao aumento do número de crianças, adolescentes e adultos com doenças mentais, esta passou a ser designada como uma crise de saúde pública do século 21.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335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Living with a Spouse with Mental Illness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69" y="317323"/>
            <a:ext cx="752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Esperança</a:t>
            </a:r>
            <a:r>
              <a:rPr lang="en-US" sz="2800" b="1" dirty="0">
                <a:solidFill>
                  <a:schemeClr val="bg1"/>
                </a:solidFill>
              </a:rPr>
              <a:t> para </a:t>
            </a:r>
            <a:r>
              <a:rPr lang="en-US" sz="2800" b="1" dirty="0" err="1">
                <a:solidFill>
                  <a:schemeClr val="bg1"/>
                </a:solidFill>
              </a:rPr>
              <a:t>os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Cônjuges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905908" y="1139154"/>
            <a:ext cx="75274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A doença mental não é diferente das outras doenças e requer um diagnóstico e tratamento adequado. Se um dente infetado ou um braço partido forem deixados sem cuidados, isto leva a problemas acrescidos. O mesmo é verdade para a doença mental; é uma condição médica diagnosticável.</a:t>
            </a:r>
          </a:p>
          <a:p>
            <a:pPr>
              <a:buClr>
                <a:srgbClr val="E18F39"/>
              </a:buClr>
            </a:pPr>
            <a:endParaRPr lang="en-US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Uma intervenção precoce, um diagnóstico apropriado e tratamento são os primeiros passos essenciais na gestão de uma doença mental</a:t>
            </a:r>
            <a:r>
              <a:rPr lang="en-US" sz="2400" dirty="0"/>
              <a:t>. </a:t>
            </a:r>
          </a:p>
          <a:p>
            <a:pPr>
              <a:buClr>
                <a:srgbClr val="E18F39"/>
              </a:buClr>
            </a:pPr>
            <a:endParaRPr lang="en-US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Empatia, bondade e apoio de entes queridos são parte valiosa do seu tratamento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947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Living with a Spouse with Mental Illness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69" y="317323"/>
            <a:ext cx="752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Esperança</a:t>
            </a:r>
            <a:r>
              <a:rPr lang="en-US" sz="2800" b="1" dirty="0">
                <a:solidFill>
                  <a:schemeClr val="bg1"/>
                </a:solidFill>
              </a:rPr>
              <a:t> para </a:t>
            </a:r>
            <a:r>
              <a:rPr lang="en-US" sz="2800" b="1" dirty="0" err="1">
                <a:solidFill>
                  <a:schemeClr val="bg1"/>
                </a:solidFill>
              </a:rPr>
              <a:t>os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Cônjuges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799377" y="989848"/>
            <a:ext cx="75274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endParaRPr lang="en-US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Enquanto cônjuge ou cuidador que presta apoio, eduque-se o mais que puder sobre a condição da pessoa.</a:t>
            </a:r>
          </a:p>
          <a:p>
            <a:pPr>
              <a:buClr>
                <a:srgbClr val="E18F39"/>
              </a:buClr>
            </a:pPr>
            <a:endParaRPr lang="en-US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Os cônjuges e familiares também devem desenvolver estratégias de superação e planos de segurança para a pessoa com a doença e restante família.</a:t>
            </a:r>
          </a:p>
          <a:p>
            <a:pPr>
              <a:buClr>
                <a:srgbClr val="E18F39"/>
              </a:buClr>
            </a:pPr>
            <a:endParaRPr lang="en-US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Aprender a lidar com o comportamento da pessoa que está mentalmente doente e com as suas próprias reações a esse comportamento, muitas vezes requer aconselhamento para o cônjuge e para o resto da família.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7975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Living with a Spouse with Mental Illness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69" y="317323"/>
            <a:ext cx="752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Esperança</a:t>
            </a:r>
            <a:r>
              <a:rPr lang="en-US" sz="2800" b="1" dirty="0">
                <a:solidFill>
                  <a:schemeClr val="bg1"/>
                </a:solidFill>
              </a:rPr>
              <a:t> para </a:t>
            </a:r>
            <a:r>
              <a:rPr lang="en-US" sz="2800" b="1" dirty="0" err="1">
                <a:solidFill>
                  <a:schemeClr val="bg1"/>
                </a:solidFill>
              </a:rPr>
              <a:t>os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Cônjuges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1038687" y="1482291"/>
            <a:ext cx="704886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endParaRPr lang="en-US" sz="2400" dirty="0"/>
          </a:p>
          <a:p>
            <a:pPr algn="ctr">
              <a:buClr>
                <a:srgbClr val="E18F39"/>
              </a:buClr>
            </a:pPr>
            <a:r>
              <a:rPr lang="pt-PT" sz="2800" dirty="0"/>
              <a:t>A fé em Deus é uma imensa vantagem para os Cristãos que vivem com um parente mentalmente doente. Estudos recentes afirmaram que a fé da pessoa desempenha um papel vital no que diz respeito a ajudar alguém nesta situação a lidar com os desafios da sua vida—incluindo ajudar familiares a lidar com o stress a cuidar de um parente com doença mental.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320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Living with a Spouse with Mental Illness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69" y="317323"/>
            <a:ext cx="752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Hope for Spouses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1047565" y="3161423"/>
            <a:ext cx="70488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“O que também aprendestes, e recebestes, e ouvistes, e vistes em mim, isso fazei; e o Deus de paz será convosco.“ </a:t>
            </a:r>
          </a:p>
          <a:p>
            <a:pPr algn="ctr"/>
            <a:endParaRPr lang="pt-PT" sz="3200" dirty="0"/>
          </a:p>
          <a:p>
            <a:pPr algn="ctr"/>
            <a:r>
              <a:rPr lang="pt-PT" sz="3200" dirty="0"/>
              <a:t>Filipenses 4:9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A829C-B963-8144-3BA9-46941A015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891" y="1119279"/>
            <a:ext cx="2882216" cy="1763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558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Living with a Spouse with Mental Illness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183973"/>
            <a:ext cx="675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Texto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960527" y="3159673"/>
            <a:ext cx="69494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i="1" dirty="0"/>
              <a:t>“O que também aprendestes, e recebestes, e ouvistes, e vistes em mim, isso fazei; e o Deus de paz será convosco.” </a:t>
            </a:r>
          </a:p>
          <a:p>
            <a:pPr algn="ctr"/>
            <a:endParaRPr lang="pt-PT" sz="3200" b="1" i="1" dirty="0"/>
          </a:p>
          <a:p>
            <a:pPr algn="ctr"/>
            <a:r>
              <a:rPr lang="pt-PT" sz="3200" b="1" i="1" dirty="0"/>
              <a:t>Filipenses 4:9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277CBE-ADF9-3D45-8EB4-0A721F452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833" y="1049046"/>
            <a:ext cx="2748334" cy="1681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726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Living with a Spouse with Mental Illness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355884" y="86666"/>
            <a:ext cx="814135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18F39"/>
              </a:buClr>
            </a:pPr>
            <a:r>
              <a:rPr lang="en-US" sz="3200" b="1" dirty="0">
                <a:solidFill>
                  <a:schemeClr val="bg1"/>
                </a:solidFill>
              </a:rPr>
              <a:t>DECLARAÇÃO DE PROPÓSITO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02320" y="1013183"/>
            <a:ext cx="75393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pt-PT" sz="3200" dirty="0"/>
              <a:t>Viver com um cônjuge que tem uma doença mental não é tarefa fácil. Pode ser especialmente difícil e confuso se o seu cônjuge não reconhece que existe um problema. </a:t>
            </a:r>
          </a:p>
          <a:p>
            <a:pPr>
              <a:buClr>
                <a:srgbClr val="E18F39"/>
              </a:buClr>
            </a:pPr>
            <a:endParaRPr lang="pt-PT" sz="3200" dirty="0"/>
          </a:p>
          <a:p>
            <a:pPr>
              <a:buClr>
                <a:srgbClr val="E18F39"/>
              </a:buClr>
            </a:pPr>
            <a:r>
              <a:rPr lang="pt-PT" sz="3200" dirty="0"/>
              <a:t>Comunicação, apoio ao cônjuge, e autocuidado são essenciais para o sucesso e felicidade de todos os casamentos, mais ainda mais vitais quando a doença mental se faz presente.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203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8555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Living with a Spouse with Mental Illness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Introdução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767918" y="1143736"/>
            <a:ext cx="76081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pt-PT" sz="3200" b="1" dirty="0"/>
              <a:t>No geral, acredita-se que o casamento tem benefícios para a saúde mental</a:t>
            </a:r>
            <a:r>
              <a:rPr lang="en-US" sz="3200" b="1" dirty="0"/>
              <a:t>:</a:t>
            </a:r>
          </a:p>
          <a:p>
            <a:pPr>
              <a:buClr>
                <a:srgbClr val="E18F39"/>
              </a:buClr>
            </a:pPr>
            <a:endParaRPr lang="en-US" sz="20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200" dirty="0"/>
              <a:t>maior qualidade de vida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200" dirty="0"/>
              <a:t>taxa de mortalidade </a:t>
            </a:r>
          </a:p>
          <a:p>
            <a:pPr>
              <a:buClr>
                <a:srgbClr val="E18F39"/>
              </a:buClr>
            </a:pPr>
            <a:r>
              <a:rPr lang="pt-PT" sz="3200" dirty="0"/>
              <a:t>mais baixa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200" dirty="0"/>
              <a:t>mais rendimentos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200" dirty="0"/>
              <a:t>melhor sexo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200" dirty="0"/>
              <a:t>melhor saúde física e mental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200" dirty="0"/>
              <a:t>companheirismo para a vida entre outros benefícios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277CBE-ADF9-3D45-8EB4-0A721F452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718" y="2640887"/>
            <a:ext cx="3114363" cy="1905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497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Living with a Spouse with Mental Illness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Introdução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767918" y="1513068"/>
            <a:ext cx="76081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dependendo da natureza do casamento e relacionamentos familiares, a saúde mental pode ser melhorada positivamente ou impactada negativamente, particularmente em pessoas que já se debatem com uma doença mental. 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pt-PT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Por vezes, a natureza do relacionamento também pode despoletar sintomas em pessoas que possam ter a predisposição para doenças mentais.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85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Living with a Spouse with Mental Illness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Introdução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707338" y="1284689"/>
            <a:ext cx="77293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200" dirty="0"/>
              <a:t>Durante muito tempo, a doença mental foi a doença “silenciosa” em comunidades de fé e em muitas culturas</a:t>
            </a:r>
            <a:r>
              <a:rPr lang="en-US" sz="3200" dirty="0"/>
              <a:t>. </a:t>
            </a:r>
          </a:p>
          <a:p>
            <a:pPr>
              <a:buClr>
                <a:srgbClr val="E18F39"/>
              </a:buClr>
            </a:pPr>
            <a:endParaRPr lang="en-US" sz="32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200" dirty="0"/>
              <a:t>Neste seminário, vamos primeiramente abordar as doenças mentais leves e oferecer orientação sobre como identificar sintomas e oferecer dicas sobre como viver com um cônjuge que se debate com uma doença mental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231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Living with a Spouse with Mental Illness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421707" y="295332"/>
            <a:ext cx="8202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IDENTIFICAR SINAIS DE DOENÇA MENTAL NO VOSSO CÔNJUGE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646759" y="1050264"/>
            <a:ext cx="7648094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pt-PT" sz="2400" b="1" dirty="0"/>
              <a:t>Embora cada distúrbio de saúde mental tenha o seu conjunto único de sintomas, há alguns sinais comuns que vos podem ajudar a ter uma ideia geral sobre se há ou não um problema</a:t>
            </a:r>
            <a:r>
              <a:rPr lang="en-US" sz="2400" b="1" dirty="0"/>
              <a:t>: 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Tristeza excessiva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Dificuldade em dormir ou sentir-se cansado/a 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Fortes sentimentos de raiva ou irritabilidade 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Preocupações ou medos excessivos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Pensamentos suicidas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Alterações de humor extremas (</a:t>
            </a:r>
            <a:r>
              <a:rPr lang="pt-PT" sz="2400" dirty="0" err="1"/>
              <a:t>p.ex</a:t>
            </a:r>
            <a:r>
              <a:rPr lang="pt-PT" sz="2400" dirty="0"/>
              <a:t>., de sentir-se deprimido/a </a:t>
            </a:r>
            <a:r>
              <a:rPr lang="pt-PT" sz="2400" dirty="0" err="1"/>
              <a:t>a</a:t>
            </a:r>
            <a:r>
              <a:rPr lang="pt-PT" sz="2400" dirty="0"/>
              <a:t> eufórico/a rapidamente)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219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Living with a Spouse with Mental Illness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441959" y="310796"/>
            <a:ext cx="8260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IDENTIFICAR SINAIS DE DOENÇA MENTAL NO VOSSO CÔNJUGE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793921" y="1664808"/>
            <a:ext cx="7376956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Ter alucinações ou delírios, ou dificuldade em entender a realidade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Isolamento dos amigos                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Abandono de atividades sociais 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Incapacidade para lidar com problemas do dia-a-dia ou stress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Mudanças no apetite sexual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Mudanças no apetite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Letargia penetrante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407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Living with a Spouse with Mental Illness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69" y="317323"/>
            <a:ext cx="758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FATORES DE RISCO PARA A SAÚDE MENTAL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710213" y="985512"/>
            <a:ext cx="7787028" cy="588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pt-PT" sz="2800" b="1" dirty="0"/>
              <a:t>Os transtornos mentais são condições de saúde que afetam a forma como a pessoa pensa, sente e age. Algumas pessoas podem ter predisposição para ter uma doença mental. Os fatores de risco para desenvolver transtornos de saúde mental incluem os seguintes:</a:t>
            </a:r>
          </a:p>
          <a:p>
            <a:pPr>
              <a:buClr>
                <a:srgbClr val="E18F39"/>
              </a:buClr>
            </a:pPr>
            <a:endParaRPr lang="pt-PT" sz="2800" b="1" dirty="0"/>
          </a:p>
          <a:p>
            <a:pPr>
              <a:buClr>
                <a:srgbClr val="E18F39"/>
              </a:buClr>
            </a:pPr>
            <a:r>
              <a:rPr lang="pt-PT" sz="2800" dirty="0"/>
              <a:t>• </a:t>
            </a:r>
            <a:r>
              <a:rPr lang="pt-PT" sz="2400" dirty="0"/>
              <a:t>Historial familiar de doença mental</a:t>
            </a:r>
          </a:p>
          <a:p>
            <a:pPr>
              <a:buClr>
                <a:srgbClr val="E18F39"/>
              </a:buClr>
            </a:pPr>
            <a:r>
              <a:rPr lang="pt-PT" sz="2400" dirty="0"/>
              <a:t>• Abuso ou negligência na infância </a:t>
            </a:r>
          </a:p>
          <a:p>
            <a:pPr>
              <a:buClr>
                <a:srgbClr val="E18F39"/>
              </a:buClr>
            </a:pPr>
            <a:r>
              <a:rPr lang="pt-PT" sz="2400" dirty="0"/>
              <a:t>• Experiências traumáticas como agressão sexual ou combate militar </a:t>
            </a:r>
          </a:p>
          <a:p>
            <a:pPr>
              <a:buClr>
                <a:srgbClr val="E18F39"/>
              </a:buClr>
            </a:pPr>
            <a:r>
              <a:rPr lang="pt-PT" sz="2400" dirty="0"/>
              <a:t>• Ter tido uma doença mental anteriormente</a:t>
            </a:r>
          </a:p>
          <a:p>
            <a:pPr>
              <a:buClr>
                <a:srgbClr val="E18F39"/>
              </a:buClr>
            </a:pPr>
            <a:r>
              <a:rPr lang="pt-PT" sz="2400" dirty="0"/>
              <a:t>• Ausência de relacionamentos saudáveis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9589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1019</Words>
  <Application>Microsoft Office PowerPoint</Application>
  <PresentationFormat>Apresentação no Ecrã (4:3)</PresentationFormat>
  <Paragraphs>100</Paragraphs>
  <Slides>16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1" baseType="lpstr">
      <vt:lpstr>Arial</vt:lpstr>
      <vt:lpstr>Avenir Next Condensed</vt:lpstr>
      <vt:lpstr>Avenir Next Condensed Medium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Raquel Silva</cp:lastModifiedBy>
  <cp:revision>43</cp:revision>
  <dcterms:created xsi:type="dcterms:W3CDTF">2015-08-17T22:20:08Z</dcterms:created>
  <dcterms:modified xsi:type="dcterms:W3CDTF">2023-01-17T16:24:32Z</dcterms:modified>
</cp:coreProperties>
</file>