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1"/>
  </p:notesMasterIdLst>
  <p:sldIdLst>
    <p:sldId id="257" r:id="rId2"/>
    <p:sldId id="264" r:id="rId3"/>
    <p:sldId id="259" r:id="rId4"/>
    <p:sldId id="258" r:id="rId5"/>
    <p:sldId id="256" r:id="rId6"/>
    <p:sldId id="260" r:id="rId7"/>
    <p:sldId id="261" r:id="rId8"/>
    <p:sldId id="263" r:id="rId9"/>
    <p:sldId id="262"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65"/>
    <p:restoredTop sz="53178"/>
  </p:normalViewPr>
  <p:slideViewPr>
    <p:cSldViewPr snapToGrid="0">
      <p:cViewPr varScale="1">
        <p:scale>
          <a:sx n="51" d="100"/>
          <a:sy n="51" d="100"/>
        </p:scale>
        <p:origin x="208" y="288"/>
      </p:cViewPr>
      <p:guideLst/>
    </p:cSldViewPr>
  </p:slideViewPr>
  <p:notesTextViewPr>
    <p:cViewPr>
      <p:scale>
        <a:sx n="190" d="100"/>
        <a:sy n="190" d="100"/>
      </p:scale>
      <p:origin x="0" y="-206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C4F56-D939-7C4F-9C61-20B7CFD451B3}" type="datetimeFigureOut">
              <a:rPr lang="pt-PT" smtClean="0"/>
              <a:t>17/04/26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C4F86-6F3E-754A-8654-6F49330857BF}" type="slidenum">
              <a:rPr lang="pt-PT" smtClean="0"/>
              <a:t>‹nº›</a:t>
            </a:fld>
            <a:endParaRPr lang="pt-PT"/>
          </a:p>
        </p:txBody>
      </p:sp>
    </p:spTree>
    <p:extLst>
      <p:ext uri="{BB962C8B-B14F-4D97-AF65-F5344CB8AC3E}">
        <p14:creationId xmlns:p14="http://schemas.microsoft.com/office/powerpoint/2010/main" val="224472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Bom dia a todos. Agradeço ao Senhor a vossa presença aqui para podermos despertar cada vez mais para cooperarmos com Ele neste ministério da hospitalidade bíblica.</a:t>
            </a:r>
          </a:p>
          <a:p>
            <a:r>
              <a:rPr lang="pt-PT" dirty="0"/>
              <a:t>Vamos orar para que o Espírito Santo nos conduza.</a:t>
            </a:r>
          </a:p>
          <a:p>
            <a:endParaRPr lang="pt-PT" dirty="0"/>
          </a:p>
          <a:p>
            <a:r>
              <a:rPr lang="pt-PT" dirty="0"/>
              <a:t>Oração.</a:t>
            </a:r>
          </a:p>
          <a:p>
            <a:endParaRPr lang="pt-PT" dirty="0"/>
          </a:p>
          <a:p>
            <a:r>
              <a:rPr lang="pt-PT" dirty="0"/>
              <a:t>O que vemos neste diapositivo/slide?</a:t>
            </a:r>
          </a:p>
          <a:p>
            <a:r>
              <a:rPr lang="pt-PT" dirty="0"/>
              <a:t>Parábolas de Jesus: filho pródigo, ovelha e dracma perdidas (Lucas 15).</a:t>
            </a:r>
          </a:p>
          <a:p>
            <a:endParaRPr lang="pt-PT" dirty="0"/>
          </a:p>
          <a:p>
            <a:r>
              <a:rPr lang="pt-PT" dirty="0"/>
              <a:t>Às nossas igrejas veem pessoas como a dracma, que não têm noção do seu estado espiritual, nem imaginam que estão perdidas. Como a mulher, precisamos de acender a nossa candeia, a Bíblia, e varrer o nosso coração da indiferença, ídolos e de tudo que a luz divina nos indicar pessoalmente que está a ocupar o lugar que devia ser preenchido com Deus e o Seu amor. Isto é um trabalho individual com Deus (não é para servir de desculpa para acusar o irmão). Como a mulher, que chamou as amigas e vizinhas para partilhar a alegria de ter encontrado a dracma perdida, precisamos de chamar os nossos amigos e irmãos para acolherem alegremente a dracma que Jesus atraiu para Si e nos trouxe até nós.</a:t>
            </a:r>
          </a:p>
          <a:p>
            <a:endParaRPr lang="pt-PT" dirty="0"/>
          </a:p>
          <a:p>
            <a:r>
              <a:rPr lang="pt-PT" dirty="0"/>
              <a:t>A NOSSA IGREJA TEM A PRECIOSA VERDADE PRESENTE, A VERDADE ESPECÍFICA PARA A NOSSA GERAÇÃO E ÉPOCA. MAS, somos muito frios a receber quem nos visita.</a:t>
            </a:r>
          </a:p>
          <a:p>
            <a:endParaRPr lang="pt-PT" dirty="0"/>
          </a:p>
          <a:p>
            <a:r>
              <a:rPr lang="pt-PT" dirty="0"/>
              <a:t>Deus está a atrair pessoas para Si, que virão ter connosco à igreja.</a:t>
            </a:r>
          </a:p>
          <a:p>
            <a:endParaRPr lang="pt-PT" dirty="0"/>
          </a:p>
          <a:p>
            <a:r>
              <a:rPr lang="pt-PT" dirty="0"/>
              <a:t>Passou-se assim com um jovem adolescente, que andava com problemas com o álcool. Sabia que estava mal, mas, não sabia como resolver. Um domingo, em desespero, pensava o que fazer da vida dele. Reparou que estava junto a uma igreja, curiosamente fechada. Entretanto, clamou a Deus por ajuda, caso Ele existisse mesmo e Se importasse. Nessa semana, um colega da turma dele convidou-o para ir à igreja no Sábado. Ele aceitou e acompanhou essa família. Quando chegou à igreja, viu toda a gente bem vestida, enquanto ele estava de calças de ganga, sapatilhas e t-shirt. Sentiu logo que não pertencia ali, mas, uma senhora viu-o da frente da igreja e imediatamente veio ter com ele, cumprimentou-o, abraçou-o e levou-o para o apresentar aos filhos e outros jovens da igreja e ele sentiu-se logo integrado. Continuou a ir e veio a tornar-se pastor. Hoje, é ele que dirige o Ministério de Evangelismo e Hospitalidade na Divisão Norte-Americana. Pelo carinho dos irmãos de Jesus, esta ovelha perdida foi encontrada, acolhida e integrada no aprisco do nosso Bom Pastor.</a:t>
            </a:r>
          </a:p>
          <a:p>
            <a:endParaRPr lang="pt-PT" dirty="0"/>
          </a:p>
          <a:p>
            <a:r>
              <a:rPr lang="pt-PT" dirty="0"/>
              <a:t>Um outro senhor, filho de uma adventista que se casou com um não crente e se afastou, nunca tendo tido contacto com a religião, já na meia idade, com os filhos crescidos, sentiu Deus a chamá-lo. Foi falar com um tio, da parte da mãe, começou a fazer estudos bíblicos e batizou-se na igreja adventista. Um mês depois, foi-lhe comunicado que, devido ao tabaco, ele tinha sido posto sob censura. Ninguém falou com ele sobre isso, apenas decidiram nas costas dele. Ele que já tinha deixado de fumar há muitos meses, ficou ofendido com essa atitude incorreta e pediu para removerem o nome dele da igreja e deixou de ir à igreja. Anos mais tarde, decidiu voltar à igreja porque o Senhor continuava a chamá-lo. A esposa perguntou-lhe se estava mesmo disposto a ir para ser novamente maltratado. Ele disse que era Deus a chamá-lo e que devia ir. Foi a uma igreja, entrou, saiu e ninguém falou com ele. Voltou lá no próximo Sábado e aconteceu o mesmo. Deixou novamente de ir. Anos depois, voltou a sentir o chamado de Deus e voltou à igreja, para surpresa da esposa. Quando lá chegou, foi bem recebido, acarinhado e voltou muito feliz para casa. A esposa alertou que se calhar foi exceção e não era mesmo assim. Ele voltou na outra semana e foi igual. Veio muito feliz de novo. Com o tempo, rebatizado e a esposa também acabou por se juntar à igreja.</a:t>
            </a:r>
          </a:p>
          <a:p>
            <a:endParaRPr lang="pt-PT" dirty="0"/>
          </a:p>
          <a:p>
            <a:r>
              <a:rPr lang="pt-PT" dirty="0"/>
              <a:t>DEUS CRIOU A VERDADE E CONFIOU-NOS A PARTILHA E VIVÊNCIA DA VERDADE. Receber bem, acolher e integrar é parte essencial do evangelho.</a:t>
            </a:r>
          </a:p>
          <a:p>
            <a:endParaRPr lang="pt-PT" dirty="0"/>
          </a:p>
          <a:p>
            <a:r>
              <a:rPr lang="pt-PT" dirty="0"/>
              <a:t>Podem ir até à igreja pródigos malcheirosos, ESTRANHAMENTE vestidos e até desagradáveis, mas, precisamos do amor de Deus em nós para podermos ver em cada um, uma alma preciosa, pela qual Jesus derramou o Seu sangue para resgatar e salvar.</a:t>
            </a:r>
          </a:p>
          <a:p>
            <a:endParaRPr lang="pt-PT" dirty="0"/>
          </a:p>
          <a:p>
            <a:r>
              <a:rPr lang="pt-PT" dirty="0"/>
              <a:t>Como temos estudado, todos somos miseráveis, pobres, cegos e </a:t>
            </a:r>
            <a:r>
              <a:rPr lang="pt-PT" dirty="0" err="1"/>
              <a:t>nús</a:t>
            </a:r>
            <a:r>
              <a:rPr lang="pt-PT" dirty="0"/>
              <a:t>, mas, Cristo conta connosco para cooperarmos com Ele na obra de salvar.</a:t>
            </a:r>
          </a:p>
        </p:txBody>
      </p:sp>
      <p:sp>
        <p:nvSpPr>
          <p:cNvPr id="4" name="Marcador de Posição do Número do Diapositivo 3"/>
          <p:cNvSpPr>
            <a:spLocks noGrp="1"/>
          </p:cNvSpPr>
          <p:nvPr>
            <p:ph type="sldNum" sz="quarter" idx="5"/>
          </p:nvPr>
        </p:nvSpPr>
        <p:spPr/>
        <p:txBody>
          <a:bodyPr/>
          <a:lstStyle/>
          <a:p>
            <a:fld id="{BD3C4F86-6F3E-754A-8654-6F49330857BF}" type="slidenum">
              <a:rPr lang="pt-PT" smtClean="0"/>
              <a:t>2</a:t>
            </a:fld>
            <a:endParaRPr lang="pt-PT"/>
          </a:p>
        </p:txBody>
      </p:sp>
    </p:spTree>
    <p:extLst>
      <p:ext uri="{BB962C8B-B14F-4D97-AF65-F5344CB8AC3E}">
        <p14:creationId xmlns:p14="http://schemas.microsoft.com/office/powerpoint/2010/main" val="99935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A Igreja Adventista do Sétimo Dia é chamada a refletir o carácter de Cristo no mundo. Cada pessoa que entra e frequenta uma igreja deve encontrar não apenas um lugar de culto, mas uma comunidade onde é recebida e acolhida com amor, respeito e dignidade.</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O acolhimento cristão nasce do próprio evangelho, sendo a sua aplicação prática. Tal como Cristo acolheu cada pessoa com graça e compaixão, também a Igreja é chamada a acolher todos aqueles que se aproximam, tornando visível o amor de Deus através das suas atitudes e relações, como está escrito, “Acolhei-vos uns aos outros, como também Cristo vos acolheu” (Romanos 15:7), sem ninguém ficar esquecido.</a:t>
            </a:r>
          </a:p>
          <a:p>
            <a:endParaRPr lang="pt-PT" dirty="0"/>
          </a:p>
        </p:txBody>
      </p:sp>
      <p:sp>
        <p:nvSpPr>
          <p:cNvPr id="4" name="Marcador de Posição do Número do Diapositivo 3"/>
          <p:cNvSpPr>
            <a:spLocks noGrp="1"/>
          </p:cNvSpPr>
          <p:nvPr>
            <p:ph type="sldNum" sz="quarter" idx="5"/>
          </p:nvPr>
        </p:nvSpPr>
        <p:spPr/>
        <p:txBody>
          <a:bodyPr/>
          <a:lstStyle/>
          <a:p>
            <a:fld id="{BD3C4F86-6F3E-754A-8654-6F49330857BF}" type="slidenum">
              <a:rPr lang="pt-PT" smtClean="0"/>
              <a:t>3</a:t>
            </a:fld>
            <a:endParaRPr lang="pt-PT"/>
          </a:p>
        </p:txBody>
      </p:sp>
    </p:spTree>
    <p:extLst>
      <p:ext uri="{BB962C8B-B14F-4D97-AF65-F5344CB8AC3E}">
        <p14:creationId xmlns:p14="http://schemas.microsoft.com/office/powerpoint/2010/main" val="62121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a:t>SIMÃO:</a:t>
            </a:r>
          </a:p>
          <a:p>
            <a:pPr marL="228600" indent="-228600">
              <a:buAutoNum type="arabicPeriod"/>
            </a:pPr>
            <a:r>
              <a:rPr lang="pt-PT" dirty="0"/>
              <a:t>Não deu beijo (=&gt;acolhimento caloroso)</a:t>
            </a:r>
          </a:p>
          <a:p>
            <a:pPr marL="228600" indent="-228600">
              <a:buAutoNum type="arabicPeriod"/>
            </a:pPr>
            <a:r>
              <a:rPr lang="pt-PT" dirty="0"/>
              <a:t>Não lavou os pés (=&gt; atendimento necessidades)</a:t>
            </a:r>
          </a:p>
          <a:p>
            <a:pPr marL="228600" indent="-228600">
              <a:buAutoNum type="arabicPeriod"/>
            </a:pPr>
            <a:r>
              <a:rPr lang="pt-PT" dirty="0"/>
              <a:t>Não ungiu a cabeça com óleo (=&gt; para honrar convidado, para alívio e bem-estar, mostrando cuidado: óleo era misturado com especiarias)</a:t>
            </a:r>
          </a:p>
        </p:txBody>
      </p:sp>
      <p:sp>
        <p:nvSpPr>
          <p:cNvPr id="4" name="Marcador de Posição do Número do Diapositivo 3"/>
          <p:cNvSpPr>
            <a:spLocks noGrp="1"/>
          </p:cNvSpPr>
          <p:nvPr>
            <p:ph type="sldNum" sz="quarter" idx="5"/>
          </p:nvPr>
        </p:nvSpPr>
        <p:spPr/>
        <p:txBody>
          <a:bodyPr/>
          <a:lstStyle/>
          <a:p>
            <a:fld id="{BD3C4F86-6F3E-754A-8654-6F49330857BF}" type="slidenum">
              <a:rPr lang="pt-PT" smtClean="0"/>
              <a:t>4</a:t>
            </a:fld>
            <a:endParaRPr lang="pt-PT"/>
          </a:p>
        </p:txBody>
      </p:sp>
    </p:spTree>
    <p:extLst>
      <p:ext uri="{BB962C8B-B14F-4D97-AF65-F5344CB8AC3E}">
        <p14:creationId xmlns:p14="http://schemas.microsoft.com/office/powerpoint/2010/main" val="1201242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lvl="0"/>
            <a:r>
              <a:rPr lang="pt-PT" sz="1200" b="1" kern="1200" dirty="0">
                <a:solidFill>
                  <a:schemeClr val="tx1"/>
                </a:solidFill>
                <a:effectLst/>
                <a:latin typeface="+mn-lt"/>
                <a:ea typeface="+mn-ea"/>
                <a:cs typeface="+mn-cs"/>
              </a:rPr>
              <a:t>Todas as pessoas são imagem de Deus</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Cada ser humano foi criado à imagem e semelhança de Deus e possui um valor inestimável. Por isso, cada pessoa deve ser recebida com dignidade, independentemente da sua história, condição social, cultura, idade ou caminhada espiritual.</a:t>
            </a:r>
          </a:p>
          <a:p>
            <a:r>
              <a:rPr lang="pt-PT" sz="1200" kern="1200" dirty="0">
                <a:solidFill>
                  <a:schemeClr val="tx1"/>
                </a:solidFill>
                <a:effectLst/>
                <a:latin typeface="+mn-lt"/>
                <a:ea typeface="+mn-ea"/>
                <a:cs typeface="+mn-cs"/>
              </a:rPr>
              <a:t> </a:t>
            </a:r>
          </a:p>
          <a:p>
            <a:pPr lvl="0"/>
            <a:r>
              <a:rPr lang="pt-PT" sz="1200" b="1" kern="1200" dirty="0">
                <a:solidFill>
                  <a:schemeClr val="tx1"/>
                </a:solidFill>
                <a:effectLst/>
                <a:latin typeface="+mn-lt"/>
                <a:ea typeface="+mn-ea"/>
                <a:cs typeface="+mn-cs"/>
              </a:rPr>
              <a:t>Todas as pessoas merecem respeito, paciência e escuta</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Acolher é mais do que cumprimentar. É estar disponível para ouvir, compreender e caminhar com o outro. A escuta atenta e o respeito sincero são expressões concretas do amor cristão.</a:t>
            </a:r>
          </a:p>
          <a:p>
            <a:r>
              <a:rPr lang="pt-PT" sz="1200" kern="1200" dirty="0">
                <a:solidFill>
                  <a:schemeClr val="tx1"/>
                </a:solidFill>
                <a:effectLst/>
                <a:latin typeface="+mn-lt"/>
                <a:ea typeface="+mn-ea"/>
                <a:cs typeface="+mn-cs"/>
              </a:rPr>
              <a:t> </a:t>
            </a:r>
          </a:p>
          <a:p>
            <a:pPr lvl="0"/>
            <a:r>
              <a:rPr lang="pt-PT" sz="1200" b="1" kern="1200" dirty="0">
                <a:solidFill>
                  <a:schemeClr val="tx1"/>
                </a:solidFill>
                <a:effectLst/>
                <a:latin typeface="+mn-lt"/>
                <a:ea typeface="+mn-ea"/>
                <a:cs typeface="+mn-cs"/>
              </a:rPr>
              <a:t>Nem todas as necessidades são visíveis e necessitam do nosso olhar cuidado</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Muitas pessoas chegam à igreja trazendo consigo desafios, dores ou preocupações que não são imediatamente percebidos. O acolhimento cristão chama à sensibilidade, empatia e um olhar atento para reconhecer e responder com cuidado às necessidades dos outros.</a:t>
            </a:r>
          </a:p>
          <a:p>
            <a:r>
              <a:rPr lang="pt-PT" sz="1200" kern="1200" dirty="0">
                <a:solidFill>
                  <a:schemeClr val="tx1"/>
                </a:solidFill>
                <a:effectLst/>
                <a:latin typeface="+mn-lt"/>
                <a:ea typeface="+mn-ea"/>
                <a:cs typeface="+mn-cs"/>
              </a:rPr>
              <a:t> </a:t>
            </a:r>
          </a:p>
          <a:p>
            <a:r>
              <a:rPr lang="pt-PT" sz="1200" kern="1200" dirty="0">
                <a:solidFill>
                  <a:schemeClr val="tx1"/>
                </a:solidFill>
                <a:effectLst/>
                <a:latin typeface="+mn-lt"/>
                <a:ea typeface="+mn-ea"/>
                <a:cs typeface="+mn-cs"/>
              </a:rPr>
              <a:t> </a:t>
            </a:r>
          </a:p>
          <a:p>
            <a:pPr lvl="0"/>
            <a:r>
              <a:rPr lang="pt-PT" sz="1200" b="1" kern="1200" dirty="0">
                <a:solidFill>
                  <a:schemeClr val="tx1"/>
                </a:solidFill>
                <a:effectLst/>
                <a:latin typeface="+mn-lt"/>
                <a:ea typeface="+mn-ea"/>
                <a:cs typeface="+mn-cs"/>
              </a:rPr>
              <a:t>A igreja é a parte visível de Cristo, a Videira Verdadeira, e um espaço para todos crescermos na semelhança d’Ele.</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 Igreja é chamada a ser sinal vivo de Cristo no mundo. Como ramos ligados à Videira Verdadeira, somos convidados a refletir o Seu carácter nas nossas atitudes e relações. A comunidade cristã deve ser um espaço seguro e acolhedor, onde cada pessoa possa crescer espiritualmente e aproximar-se de Deus.</a:t>
            </a:r>
          </a:p>
          <a:p>
            <a:endParaRPr lang="pt-PT"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A NOSSA MISSÃO – UM COMPROMISSO DE AMOR</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O acolhimento é uma responsabilidade de toda a comunidade. Cada gesto de bondade, cada palavra de encorajamento e cada atitude de inclusão contribuem para que a Igreja seja um lugar onde todos se sintam bem-vindos e amados. Assim, se atende às palavras de Jesus:</a:t>
            </a:r>
          </a:p>
          <a:p>
            <a:r>
              <a:rPr lang="pt-PT" sz="1200" kern="1200" dirty="0">
                <a:solidFill>
                  <a:schemeClr val="tx1"/>
                </a:solidFill>
                <a:effectLst/>
                <a:latin typeface="+mn-lt"/>
                <a:ea typeface="+mn-ea"/>
                <a:cs typeface="+mn-cs"/>
              </a:rPr>
              <a:t>“</a:t>
            </a:r>
            <a:r>
              <a:rPr lang="pt-PT" sz="1200" b="1" kern="1200" dirty="0">
                <a:solidFill>
                  <a:schemeClr val="tx1"/>
                </a:solidFill>
                <a:effectLst/>
                <a:latin typeface="+mn-lt"/>
                <a:ea typeface="+mn-ea"/>
                <a:cs typeface="+mn-cs"/>
              </a:rPr>
              <a:t>Nisto todos conhecerão que sois Meus discípulos, se vos amardes uns aos outros</a:t>
            </a:r>
            <a:r>
              <a:rPr lang="pt-PT" sz="1200" kern="1200" dirty="0">
                <a:solidFill>
                  <a:schemeClr val="tx1"/>
                </a:solidFill>
                <a:effectLst/>
                <a:latin typeface="+mn-lt"/>
                <a:ea typeface="+mn-ea"/>
                <a:cs typeface="+mn-cs"/>
              </a:rPr>
              <a:t>.” (João 13:35)</a:t>
            </a:r>
          </a:p>
          <a:p>
            <a:r>
              <a:rPr lang="pt-PT" sz="1200" kern="1200" dirty="0">
                <a:solidFill>
                  <a:schemeClr val="tx1"/>
                </a:solidFill>
                <a:effectLst/>
                <a:latin typeface="+mn-lt"/>
                <a:ea typeface="+mn-ea"/>
                <a:cs typeface="+mn-cs"/>
              </a:rPr>
              <a:t>Que este princípio inspire cada igreja e cada membro a viver o acolhimento como uma expressão concreta do amor de Cristo.</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Isto envolve:</a:t>
            </a:r>
          </a:p>
          <a:p>
            <a:pPr lvl="0"/>
            <a:r>
              <a:rPr lang="pt-PT" sz="1200" b="1" kern="1200" dirty="0">
                <a:solidFill>
                  <a:schemeClr val="tx1"/>
                </a:solidFill>
                <a:effectLst/>
                <a:latin typeface="+mn-lt"/>
                <a:ea typeface="+mn-ea"/>
                <a:cs typeface="+mn-cs"/>
              </a:rPr>
              <a:t>A participação de toda a comunidade da igreja </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Todos – crianças, adolescentes, jovens, adultos e idosos – devem estar envolvidos em receber e acolher os outros, visitas e membros, com amor e dignidade, conforme a oração de Jesus pela unidade entre os Seus seguidores: </a:t>
            </a:r>
          </a:p>
          <a:p>
            <a:r>
              <a:rPr lang="pt-PT" sz="1200" kern="1200" dirty="0">
                <a:solidFill>
                  <a:schemeClr val="tx1"/>
                </a:solidFill>
                <a:effectLst/>
                <a:latin typeface="+mn-lt"/>
                <a:ea typeface="+mn-ea"/>
                <a:cs typeface="+mn-cs"/>
              </a:rPr>
              <a:t>“Para que todos sejam um, como Tu, ó Pai, o és em mim, e Eu em Ti; que também eles sejam um em Nós. . . . para que eles sejam perfeitos em unidade, e para que o mundo conheça que Tu me enviaste a Mim, e que os tens amado a eles como Me tens amado a Mim.” (João 17:21, 23)</a:t>
            </a:r>
          </a:p>
          <a:p>
            <a:r>
              <a:rPr lang="pt-PT" sz="1200" kern="1200" dirty="0">
                <a:solidFill>
                  <a:schemeClr val="tx1"/>
                </a:solidFill>
                <a:effectLst/>
                <a:latin typeface="+mn-lt"/>
                <a:ea typeface="+mn-ea"/>
                <a:cs typeface="+mn-cs"/>
              </a:rPr>
              <a:t> </a:t>
            </a:r>
          </a:p>
          <a:p>
            <a:r>
              <a:rPr lang="pt-PT" sz="1200" kern="1200" dirty="0">
                <a:solidFill>
                  <a:schemeClr val="tx1"/>
                </a:solidFill>
                <a:effectLst/>
                <a:latin typeface="+mn-lt"/>
                <a:ea typeface="+mn-ea"/>
                <a:cs typeface="+mn-cs"/>
              </a:rPr>
              <a:t> </a:t>
            </a:r>
          </a:p>
          <a:p>
            <a:pPr lvl="0"/>
            <a:r>
              <a:rPr lang="pt-PT" sz="1200" b="1" kern="1200" dirty="0">
                <a:solidFill>
                  <a:schemeClr val="tx1"/>
                </a:solidFill>
                <a:effectLst/>
                <a:latin typeface="+mn-lt"/>
                <a:ea typeface="+mn-ea"/>
                <a:cs typeface="+mn-cs"/>
              </a:rPr>
              <a:t>Ser ponte entre quem chega e os cuidados da Igreja </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Tal como quando recebemos alguém em nossa casa, na Casa do nosso Pai, é preciso encaminhar quem ainda não conhece aos diversos ministérios, consoante necessário, como a Escola Sabatina Infantil/Adultos, a liderança JA, ou os serviços do MAP, ADRA, </a:t>
            </a:r>
            <a:r>
              <a:rPr lang="pt-PT" sz="1200" kern="1200" dirty="0" err="1">
                <a:solidFill>
                  <a:schemeClr val="tx1"/>
                </a:solidFill>
                <a:effectLst/>
                <a:latin typeface="+mn-lt"/>
                <a:ea typeface="+mn-ea"/>
                <a:cs typeface="+mn-cs"/>
              </a:rPr>
              <a:t>Ancianato</a:t>
            </a:r>
            <a:r>
              <a:rPr lang="pt-PT" sz="1200" kern="1200" dirty="0">
                <a:solidFill>
                  <a:schemeClr val="tx1"/>
                </a:solidFill>
                <a:effectLst/>
                <a:latin typeface="+mn-lt"/>
                <a:ea typeface="+mn-ea"/>
                <a:cs typeface="+mn-cs"/>
              </a:rPr>
              <a:t>/Diaconato, Saúde e Temperança, Mulher, Família, Mordomia, Educação, etc.</a:t>
            </a:r>
          </a:p>
          <a:p>
            <a:pPr lvl="0"/>
            <a:r>
              <a:rPr lang="pt-PT" sz="1200" b="1" kern="1200" dirty="0">
                <a:solidFill>
                  <a:schemeClr val="tx1"/>
                </a:solidFill>
                <a:effectLst/>
                <a:latin typeface="+mn-lt"/>
                <a:ea typeface="+mn-ea"/>
                <a:cs typeface="+mn-cs"/>
              </a:rPr>
              <a:t>Criar um ambiente seguro e inclusivo</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Para haver um ambiente seguro para todos, especialmente dos mais jovens e/ou mais vulneráveis, é preciso cultivar uma cultura de respeito mútuo e de manutenção de limites. A experiência tem demonstrado que tal é o resultado de um processo intensivo de diálogo (para que haja consciência contínua de todos acerca dos riscos e modos de prevenção de qualquer tipo de abuso).</a:t>
            </a:r>
          </a:p>
          <a:p>
            <a:pPr lvl="0"/>
            <a:r>
              <a:rPr lang="pt-PT" sz="1200" b="1" kern="1200" dirty="0">
                <a:solidFill>
                  <a:schemeClr val="tx1"/>
                </a:solidFill>
                <a:effectLst/>
                <a:latin typeface="+mn-lt"/>
                <a:ea typeface="+mn-ea"/>
                <a:cs typeface="+mn-cs"/>
              </a:rPr>
              <a:t>Integrar toda a igreja neste projeto</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Sensibilizar e formar toda a igreja para que cada um perceba claramente que parte deve desempenhar nesta missão e atue assertivamente.</a:t>
            </a:r>
          </a:p>
          <a:p>
            <a:r>
              <a:rPr lang="pt-PT" sz="1200" i="1" kern="1200" dirty="0">
                <a:solidFill>
                  <a:schemeClr val="tx1"/>
                </a:solidFill>
                <a:effectLst/>
                <a:latin typeface="+mn-lt"/>
                <a:ea typeface="+mn-ea"/>
                <a:cs typeface="+mn-cs"/>
              </a:rPr>
              <a:t>Receber e acolher bem é um compromisso de amor.</a:t>
            </a:r>
            <a:endParaRPr lang="pt-PT"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BD3C4F86-6F3E-754A-8654-6F49330857BF}" type="slidenum">
              <a:rPr lang="pt-PT" smtClean="0"/>
              <a:t>5</a:t>
            </a:fld>
            <a:endParaRPr lang="pt-PT"/>
          </a:p>
        </p:txBody>
      </p:sp>
    </p:spTree>
    <p:extLst>
      <p:ext uri="{BB962C8B-B14F-4D97-AF65-F5344CB8AC3E}">
        <p14:creationId xmlns:p14="http://schemas.microsoft.com/office/powerpoint/2010/main" val="26672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a:solidFill>
                  <a:schemeClr val="tx1"/>
                </a:solidFill>
                <a:effectLst/>
                <a:latin typeface="+mn-lt"/>
                <a:ea typeface="+mn-ea"/>
                <a:cs typeface="+mn-cs"/>
              </a:rPr>
              <a:t>A igreja deve ser um local limpo</a:t>
            </a:r>
          </a:p>
          <a:p>
            <a:pPr lvl="2"/>
            <a:r>
              <a:rPr lang="pt-PT" sz="1200" b="1" kern="1200" dirty="0">
                <a:solidFill>
                  <a:schemeClr val="tx1"/>
                </a:solidFill>
                <a:effectLst/>
                <a:latin typeface="+mn-lt"/>
                <a:ea typeface="+mn-ea"/>
                <a:cs typeface="+mn-cs"/>
              </a:rPr>
              <a:t>Identificação e visibilidade</a:t>
            </a:r>
            <a:endParaRPr lang="pt-PT" sz="11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Painel/guarda-sol, blusas ou crachás para facilitar a identificação da equipa de receção pelas visitas</a:t>
            </a:r>
          </a:p>
          <a:p>
            <a:pPr lvl="0"/>
            <a:r>
              <a:rPr lang="pt-PT" sz="1200" kern="1200" dirty="0">
                <a:solidFill>
                  <a:schemeClr val="tx1"/>
                </a:solidFill>
                <a:effectLst/>
                <a:latin typeface="+mn-lt"/>
                <a:ea typeface="+mn-ea"/>
                <a:cs typeface="+mn-cs"/>
              </a:rPr>
              <a:t>Faixas ou placas</a:t>
            </a:r>
          </a:p>
          <a:p>
            <a:pPr lvl="1"/>
            <a:r>
              <a:rPr lang="pt-PT" sz="1200" kern="1200" dirty="0">
                <a:solidFill>
                  <a:schemeClr val="tx1"/>
                </a:solidFill>
                <a:effectLst/>
                <a:latin typeface="+mn-lt"/>
                <a:ea typeface="+mn-ea"/>
                <a:cs typeface="+mn-cs"/>
              </a:rPr>
              <a:t>Informações</a:t>
            </a:r>
          </a:p>
          <a:p>
            <a:pPr lvl="1"/>
            <a:r>
              <a:rPr lang="pt-PT" sz="1200" kern="1200" dirty="0">
                <a:solidFill>
                  <a:schemeClr val="tx1"/>
                </a:solidFill>
                <a:effectLst/>
                <a:latin typeface="+mn-lt"/>
                <a:ea typeface="+mn-ea"/>
                <a:cs typeface="+mn-cs"/>
              </a:rPr>
              <a:t>Primeiros socorros (ver Anexo I)</a:t>
            </a:r>
          </a:p>
          <a:p>
            <a:pPr lvl="1"/>
            <a:r>
              <a:rPr lang="pt-PT" sz="1200" kern="1200" dirty="0">
                <a:solidFill>
                  <a:schemeClr val="tx1"/>
                </a:solidFill>
                <a:effectLst/>
                <a:latin typeface="+mn-lt"/>
                <a:ea typeface="+mn-ea"/>
                <a:cs typeface="+mn-cs"/>
              </a:rPr>
              <a:t>Bem-vindo(a)</a:t>
            </a:r>
          </a:p>
          <a:p>
            <a:r>
              <a:rPr lang="pt-PT" sz="1200" b="1" kern="1200" dirty="0">
                <a:solidFill>
                  <a:schemeClr val="tx1"/>
                </a:solidFill>
                <a:effectLst/>
                <a:latin typeface="+mn-lt"/>
                <a:ea typeface="+mn-ea"/>
                <a:cs typeface="+mn-cs"/>
              </a:rPr>
              <a:t> </a:t>
            </a:r>
            <a:endParaRPr lang="pt-PT" sz="1100" kern="1200" dirty="0">
              <a:solidFill>
                <a:schemeClr val="tx1"/>
              </a:solidFill>
              <a:effectLst/>
              <a:latin typeface="+mn-lt"/>
              <a:ea typeface="+mn-ea"/>
              <a:cs typeface="+mn-cs"/>
            </a:endParaRPr>
          </a:p>
          <a:p>
            <a:pPr lvl="2"/>
            <a:r>
              <a:rPr lang="pt-PT" sz="1200" b="1" kern="1200" dirty="0">
                <a:solidFill>
                  <a:schemeClr val="tx1"/>
                </a:solidFill>
                <a:effectLst/>
                <a:latin typeface="+mn-lt"/>
                <a:ea typeface="+mn-ea"/>
                <a:cs typeface="+mn-cs"/>
              </a:rPr>
              <a:t>A receção é como uma ponte</a:t>
            </a:r>
            <a:endParaRPr lang="pt-PT" sz="11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O primeiro contacto</a:t>
            </a:r>
          </a:p>
          <a:p>
            <a:pPr lvl="0"/>
            <a:r>
              <a:rPr lang="pt-PT" sz="1200" kern="1200" dirty="0">
                <a:solidFill>
                  <a:schemeClr val="tx1"/>
                </a:solidFill>
                <a:effectLst/>
                <a:latin typeface="+mn-lt"/>
                <a:ea typeface="+mn-ea"/>
                <a:cs typeface="+mn-cs"/>
              </a:rPr>
              <a:t>O primeiro cuidado</a:t>
            </a:r>
          </a:p>
          <a:p>
            <a:pPr lvl="0"/>
            <a:r>
              <a:rPr lang="pt-PT" sz="1200" kern="1200" dirty="0">
                <a:solidFill>
                  <a:schemeClr val="tx1"/>
                </a:solidFill>
                <a:effectLst/>
                <a:latin typeface="+mn-lt"/>
                <a:ea typeface="+mn-ea"/>
                <a:cs typeface="+mn-cs"/>
              </a:rPr>
              <a:t>O primeiro reflexo do céu</a:t>
            </a:r>
          </a:p>
          <a:p>
            <a:pPr lvl="0"/>
            <a:r>
              <a:rPr lang="pt-PT" sz="1200" kern="1200" dirty="0">
                <a:solidFill>
                  <a:schemeClr val="tx1"/>
                </a:solidFill>
                <a:effectLst/>
                <a:latin typeface="+mn-lt"/>
                <a:ea typeface="+mn-ea"/>
                <a:cs typeface="+mn-cs"/>
              </a:rPr>
              <a:t>Conectar quem chega, de modo a tornar mais confortável o desconhecido</a:t>
            </a:r>
          </a:p>
          <a:p>
            <a:pPr lvl="2"/>
            <a:r>
              <a:rPr lang="pt-PT" sz="1200" b="1" kern="1200" dirty="0">
                <a:solidFill>
                  <a:schemeClr val="tx1"/>
                </a:solidFill>
                <a:effectLst/>
                <a:latin typeface="+mn-lt"/>
                <a:ea typeface="+mn-ea"/>
                <a:cs typeface="+mn-cs"/>
              </a:rPr>
              <a:t>Atitudes essenciais</a:t>
            </a:r>
            <a:endParaRPr lang="pt-PT" sz="11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Sorriso genuíno</a:t>
            </a:r>
          </a:p>
          <a:p>
            <a:pPr lvl="0"/>
            <a:r>
              <a:rPr lang="pt-PT" sz="1200" kern="1200" dirty="0">
                <a:solidFill>
                  <a:schemeClr val="tx1"/>
                </a:solidFill>
                <a:effectLst/>
                <a:latin typeface="+mn-lt"/>
                <a:ea typeface="+mn-ea"/>
                <a:cs typeface="+mn-cs"/>
              </a:rPr>
              <a:t>Olhar atento</a:t>
            </a:r>
          </a:p>
          <a:p>
            <a:pPr lvl="0"/>
            <a:r>
              <a:rPr lang="pt-PT" sz="1200" kern="1200" dirty="0">
                <a:solidFill>
                  <a:schemeClr val="tx1"/>
                </a:solidFill>
                <a:effectLst/>
                <a:latin typeface="+mn-lt"/>
                <a:ea typeface="+mn-ea"/>
                <a:cs typeface="+mn-cs"/>
              </a:rPr>
              <a:t>Linguagem simples e respeitosa</a:t>
            </a:r>
          </a:p>
          <a:p>
            <a:pPr lvl="0"/>
            <a:r>
              <a:rPr lang="pt-PT" sz="1200" kern="1200" dirty="0">
                <a:solidFill>
                  <a:schemeClr val="tx1"/>
                </a:solidFill>
                <a:effectLst/>
                <a:latin typeface="+mn-lt"/>
                <a:ea typeface="+mn-ea"/>
                <a:cs typeface="+mn-cs"/>
              </a:rPr>
              <a:t>Tom de voz calmo</a:t>
            </a:r>
          </a:p>
          <a:p>
            <a:pPr lvl="0"/>
            <a:r>
              <a:rPr lang="pt-PT" sz="1200" kern="1200" dirty="0">
                <a:solidFill>
                  <a:schemeClr val="tx1"/>
                </a:solidFill>
                <a:effectLst/>
                <a:latin typeface="+mn-lt"/>
                <a:ea typeface="+mn-ea"/>
                <a:cs typeface="+mn-cs"/>
              </a:rPr>
              <a:t>Encaminhar adequadamente para o </a:t>
            </a:r>
            <a:r>
              <a:rPr lang="pt-PT" sz="1200" i="1" kern="1200" dirty="0">
                <a:solidFill>
                  <a:schemeClr val="tx1"/>
                </a:solidFill>
                <a:effectLst/>
                <a:latin typeface="+mn-lt"/>
                <a:ea typeface="+mn-ea"/>
                <a:cs typeface="+mn-cs"/>
              </a:rPr>
              <a:t>Ponto de Luz</a:t>
            </a:r>
            <a:r>
              <a:rPr lang="pt-PT" sz="1200" kern="1200" dirty="0">
                <a:solidFill>
                  <a:schemeClr val="tx1"/>
                </a:solidFill>
                <a:effectLst/>
                <a:latin typeface="+mn-lt"/>
                <a:ea typeface="+mn-ea"/>
                <a:cs typeface="+mn-cs"/>
              </a:rPr>
              <a:t>*, garantindo apoio dentro da igreja/atividade à pessoa desconhecida</a:t>
            </a:r>
          </a:p>
          <a:p>
            <a:r>
              <a:rPr lang="pt-PT" sz="1200" kern="1200" dirty="0">
                <a:solidFill>
                  <a:schemeClr val="tx1"/>
                </a:solidFill>
                <a:effectLst/>
                <a:latin typeface="+mn-lt"/>
                <a:ea typeface="+mn-ea"/>
                <a:cs typeface="+mn-cs"/>
              </a:rPr>
              <a:t>* </a:t>
            </a:r>
            <a:r>
              <a:rPr lang="pt-PT" sz="1200" i="1" kern="1200" dirty="0">
                <a:solidFill>
                  <a:schemeClr val="tx1"/>
                </a:solidFill>
                <a:effectLst/>
                <a:latin typeface="+mn-lt"/>
                <a:ea typeface="+mn-ea"/>
                <a:cs typeface="+mn-cs"/>
              </a:rPr>
              <a:t>Ponto de Luz: alguém que está responsável semanalmente por fazer a luz do amor de Jesus brilhar de modo inclusivo, lembrando aos outros da missão do acolhimento através da exibição de uma pequenina lanterna. Este também pode apoiar a Receção, encaminhando as visitas às suas respetivas classes (antes do início da Escola Sabatina).</a:t>
            </a:r>
            <a:endParaRPr lang="pt-PT"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 </a:t>
            </a:r>
            <a:endParaRPr lang="pt-PT" sz="1100" kern="1200" dirty="0">
              <a:solidFill>
                <a:schemeClr val="tx1"/>
              </a:solidFill>
              <a:effectLst/>
              <a:latin typeface="+mn-lt"/>
              <a:ea typeface="+mn-ea"/>
              <a:cs typeface="+mn-cs"/>
            </a:endParaRPr>
          </a:p>
          <a:p>
            <a:pPr lvl="2"/>
            <a:r>
              <a:rPr lang="pt-PT" sz="1200" b="1" kern="1200" dirty="0">
                <a:solidFill>
                  <a:schemeClr val="tx1"/>
                </a:solidFill>
                <a:effectLst/>
                <a:latin typeface="+mn-lt"/>
                <a:ea typeface="+mn-ea"/>
                <a:cs typeface="+mn-cs"/>
              </a:rPr>
              <a:t>Evitar</a:t>
            </a:r>
            <a:endParaRPr lang="pt-PT" sz="11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Pressa</a:t>
            </a:r>
          </a:p>
          <a:p>
            <a:pPr lvl="0"/>
            <a:r>
              <a:rPr lang="pt-PT" sz="1200" kern="1200" dirty="0">
                <a:solidFill>
                  <a:schemeClr val="tx1"/>
                </a:solidFill>
                <a:effectLst/>
                <a:latin typeface="+mn-lt"/>
                <a:ea typeface="+mn-ea"/>
                <a:cs typeface="+mn-cs"/>
              </a:rPr>
              <a:t>Julgamento e preconceitos (mesmo apenas num olhar)</a:t>
            </a:r>
          </a:p>
          <a:p>
            <a:pPr lvl="0"/>
            <a:r>
              <a:rPr lang="pt-PT" sz="1200" kern="1200" dirty="0">
                <a:solidFill>
                  <a:schemeClr val="tx1"/>
                </a:solidFill>
                <a:effectLst/>
                <a:latin typeface="+mn-lt"/>
                <a:ea typeface="+mn-ea"/>
                <a:cs typeface="+mn-cs"/>
              </a:rPr>
              <a:t>Contacto físico inadequado (respeitar as particularidades de cada pessoa)</a:t>
            </a:r>
          </a:p>
          <a:p>
            <a:pPr lvl="0"/>
            <a:r>
              <a:rPr lang="pt-PT" sz="1200" kern="1200" dirty="0">
                <a:solidFill>
                  <a:schemeClr val="tx1"/>
                </a:solidFill>
                <a:effectLst/>
                <a:latin typeface="+mn-lt"/>
                <a:ea typeface="+mn-ea"/>
                <a:cs typeface="+mn-cs"/>
              </a:rPr>
              <a:t>Comentários desnecessários ou abordagem invasiva</a:t>
            </a:r>
          </a:p>
          <a:p>
            <a:pPr lvl="0"/>
            <a:r>
              <a:rPr lang="pt-PT" sz="1200" kern="1200" dirty="0">
                <a:solidFill>
                  <a:schemeClr val="tx1"/>
                </a:solidFill>
                <a:effectLst/>
                <a:latin typeface="+mn-lt"/>
                <a:ea typeface="+mn-ea"/>
                <a:cs typeface="+mn-cs"/>
              </a:rPr>
              <a:t>Ignorar sinais de desconforto</a:t>
            </a:r>
          </a:p>
          <a:p>
            <a:pPr lvl="0"/>
            <a:r>
              <a:rPr lang="pt-PT" sz="1200" kern="1200" dirty="0">
                <a:solidFill>
                  <a:schemeClr val="tx1"/>
                </a:solidFill>
                <a:effectLst/>
                <a:latin typeface="+mn-lt"/>
                <a:ea typeface="+mn-ea"/>
                <a:cs typeface="+mn-cs"/>
              </a:rPr>
              <a:t>Embaraçar quem esteve afastado e está a tentar voltar (mostrar/expressar alegria por ver a pessoa, sem fazer perguntas constrangedoras)</a:t>
            </a:r>
          </a:p>
          <a:p>
            <a:r>
              <a:rPr lang="pt-PT" sz="1200" b="1" kern="1200" dirty="0">
                <a:solidFill>
                  <a:schemeClr val="tx1"/>
                </a:solidFill>
                <a:effectLst/>
                <a:latin typeface="+mn-lt"/>
                <a:ea typeface="+mn-ea"/>
                <a:cs typeface="+mn-cs"/>
              </a:rPr>
              <a:t> </a:t>
            </a:r>
            <a:endParaRPr lang="pt-PT" sz="1100" kern="1200" dirty="0">
              <a:solidFill>
                <a:schemeClr val="tx1"/>
              </a:solidFill>
              <a:effectLst/>
              <a:latin typeface="+mn-lt"/>
              <a:ea typeface="+mn-ea"/>
              <a:cs typeface="+mn-cs"/>
            </a:endParaRPr>
          </a:p>
          <a:p>
            <a:pPr lvl="2"/>
            <a:r>
              <a:rPr lang="pt-PT" sz="1200" b="1" kern="1200" dirty="0">
                <a:solidFill>
                  <a:schemeClr val="tx1"/>
                </a:solidFill>
                <a:effectLst/>
                <a:latin typeface="+mn-lt"/>
                <a:ea typeface="+mn-ea"/>
                <a:cs typeface="+mn-cs"/>
              </a:rPr>
              <a:t>Necessidades especiais (anexo II)</a:t>
            </a:r>
            <a:endParaRPr lang="pt-PT" sz="11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	Sinais:</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Ansiedade</a:t>
            </a:r>
          </a:p>
          <a:p>
            <a:pPr lvl="0"/>
            <a:r>
              <a:rPr lang="pt-PT" sz="1200" kern="1200" dirty="0">
                <a:solidFill>
                  <a:schemeClr val="tx1"/>
                </a:solidFill>
                <a:effectLst/>
                <a:latin typeface="+mn-lt"/>
                <a:ea typeface="+mn-ea"/>
                <a:cs typeface="+mn-cs"/>
              </a:rPr>
              <a:t>Confusão</a:t>
            </a:r>
          </a:p>
          <a:p>
            <a:pPr lvl="0"/>
            <a:r>
              <a:rPr lang="pt-PT" sz="1200" kern="1200" dirty="0">
                <a:solidFill>
                  <a:schemeClr val="tx1"/>
                </a:solidFill>
                <a:effectLst/>
                <a:latin typeface="+mn-lt"/>
                <a:ea typeface="+mn-ea"/>
                <a:cs typeface="+mn-cs"/>
              </a:rPr>
              <a:t>Dificuldade de comunicação</a:t>
            </a:r>
          </a:p>
          <a:p>
            <a:pPr lvl="0"/>
            <a:r>
              <a:rPr lang="pt-PT" sz="1200" kern="1200" dirty="0" err="1">
                <a:solidFill>
                  <a:schemeClr val="tx1"/>
                </a:solidFill>
                <a:effectLst/>
                <a:latin typeface="+mn-lt"/>
                <a:ea typeface="+mn-ea"/>
                <a:cs typeface="+mn-cs"/>
              </a:rPr>
              <a:t>Sobrestimulação</a:t>
            </a:r>
            <a:r>
              <a:rPr lang="pt-PT" sz="1200" kern="1200" dirty="0">
                <a:solidFill>
                  <a:schemeClr val="tx1"/>
                </a:solidFill>
                <a:effectLst/>
                <a:latin typeface="+mn-lt"/>
                <a:ea typeface="+mn-ea"/>
                <a:cs typeface="+mn-cs"/>
              </a:rPr>
              <a:t> sensorial</a:t>
            </a:r>
          </a:p>
          <a:p>
            <a:pPr lvl="0"/>
            <a:r>
              <a:rPr lang="pt-PT" sz="1200" kern="1200" dirty="0">
                <a:solidFill>
                  <a:schemeClr val="tx1"/>
                </a:solidFill>
                <a:effectLst/>
                <a:latin typeface="+mn-lt"/>
                <a:ea typeface="+mn-ea"/>
                <a:cs typeface="+mn-cs"/>
              </a:rPr>
              <a:t>Mobilidade reduzida</a:t>
            </a:r>
          </a:p>
          <a:p>
            <a:pPr lvl="0"/>
            <a:r>
              <a:rPr lang="pt-PT" sz="1200" kern="1200" dirty="0">
                <a:solidFill>
                  <a:schemeClr val="tx1"/>
                </a:solidFill>
                <a:effectLst/>
                <a:latin typeface="+mn-lt"/>
                <a:ea typeface="+mn-ea"/>
                <a:cs typeface="+mn-cs"/>
              </a:rPr>
              <a:t>Informação dada pela própria pessoa (por exemplo: sou surda)</a:t>
            </a:r>
          </a:p>
          <a:p>
            <a:r>
              <a:rPr lang="pt-PT" sz="1200" kern="1200" dirty="0">
                <a:solidFill>
                  <a:schemeClr val="tx1"/>
                </a:solidFill>
                <a:effectLst/>
                <a:latin typeface="+mn-lt"/>
                <a:ea typeface="+mn-ea"/>
                <a:cs typeface="+mn-cs"/>
              </a:rPr>
              <a:t> </a:t>
            </a:r>
          </a:p>
          <a:p>
            <a:r>
              <a:rPr lang="pt-PT" sz="1200" b="1" kern="1200" dirty="0">
                <a:solidFill>
                  <a:schemeClr val="tx1"/>
                </a:solidFill>
                <a:effectLst/>
                <a:latin typeface="+mn-lt"/>
                <a:ea typeface="+mn-ea"/>
                <a:cs typeface="+mn-cs"/>
              </a:rPr>
              <a:t>Encaminhar para o MAP:</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A nossa função não é diagnosticar, mas, cuidar</a:t>
            </a:r>
          </a:p>
          <a:p>
            <a:pPr lvl="0"/>
            <a:r>
              <a:rPr lang="pt-PT" sz="1200" kern="1200" dirty="0">
                <a:solidFill>
                  <a:schemeClr val="tx1"/>
                </a:solidFill>
                <a:effectLst/>
                <a:latin typeface="+mn-lt"/>
                <a:ea typeface="+mn-ea"/>
                <a:cs typeface="+mn-cs"/>
              </a:rPr>
              <a:t>Quando a pessoa demonstra desconforto significativo</a:t>
            </a:r>
          </a:p>
          <a:p>
            <a:pPr lvl="0"/>
            <a:r>
              <a:rPr lang="pt-PT" sz="1200" kern="1200" dirty="0">
                <a:solidFill>
                  <a:schemeClr val="tx1"/>
                </a:solidFill>
                <a:effectLst/>
                <a:latin typeface="+mn-lt"/>
                <a:ea typeface="+mn-ea"/>
                <a:cs typeface="+mn-cs"/>
              </a:rPr>
              <a:t>Se há necessidade de acompanhamento específico</a:t>
            </a:r>
          </a:p>
          <a:p>
            <a:pPr lvl="0"/>
            <a:r>
              <a:rPr lang="pt-PT" sz="1200" kern="1200" dirty="0">
                <a:solidFill>
                  <a:schemeClr val="tx1"/>
                </a:solidFill>
                <a:effectLst/>
                <a:latin typeface="+mn-lt"/>
                <a:ea typeface="+mn-ea"/>
                <a:cs typeface="+mn-cs"/>
              </a:rPr>
              <a:t>Quando a própria pessoa ou família revela a necessidade</a:t>
            </a:r>
          </a:p>
          <a:p>
            <a:r>
              <a:rPr lang="pt-PT" sz="1200" b="1" kern="1200" dirty="0">
                <a:solidFill>
                  <a:schemeClr val="tx1"/>
                </a:solidFill>
                <a:effectLst/>
                <a:latin typeface="+mn-lt"/>
                <a:ea typeface="+mn-ea"/>
                <a:cs typeface="+mn-cs"/>
              </a:rPr>
              <a:t>Como encaminhar para o MAP?</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Contatar o responsável do MAP </a:t>
            </a:r>
          </a:p>
          <a:p>
            <a:pPr lvl="1"/>
            <a:r>
              <a:rPr lang="pt-PT" sz="1200" kern="1200" dirty="0">
                <a:solidFill>
                  <a:schemeClr val="tx1"/>
                </a:solidFill>
                <a:effectLst/>
                <a:latin typeface="+mn-lt"/>
                <a:ea typeface="+mn-ea"/>
                <a:cs typeface="+mn-cs"/>
              </a:rPr>
              <a:t>Com descrição </a:t>
            </a:r>
          </a:p>
          <a:p>
            <a:pPr lvl="1"/>
            <a:r>
              <a:rPr lang="pt-PT" sz="1200" kern="1200" dirty="0">
                <a:solidFill>
                  <a:schemeClr val="tx1"/>
                </a:solidFill>
                <a:effectLst/>
                <a:latin typeface="+mn-lt"/>
                <a:ea typeface="+mn-ea"/>
                <a:cs typeface="+mn-cs"/>
              </a:rPr>
              <a:t>Respeito</a:t>
            </a:r>
          </a:p>
          <a:p>
            <a:pPr lvl="1"/>
            <a:r>
              <a:rPr lang="pt-PT" sz="1200" kern="1200" dirty="0">
                <a:solidFill>
                  <a:schemeClr val="tx1"/>
                </a:solidFill>
                <a:effectLst/>
                <a:latin typeface="+mn-lt"/>
                <a:ea typeface="+mn-ea"/>
                <a:cs typeface="+mn-cs"/>
              </a:rPr>
              <a:t>Explicação simples.</a:t>
            </a:r>
          </a:p>
          <a:p>
            <a:pPr lvl="0"/>
            <a:r>
              <a:rPr lang="pt-PT" sz="1200" kern="1200" dirty="0">
                <a:solidFill>
                  <a:schemeClr val="tx1"/>
                </a:solidFill>
                <a:effectLst/>
                <a:latin typeface="+mn-lt"/>
                <a:ea typeface="+mn-ea"/>
                <a:cs typeface="+mn-cs"/>
              </a:rPr>
              <a:t>Averiguar com a pessoa </a:t>
            </a:r>
          </a:p>
          <a:p>
            <a:pPr lvl="1"/>
            <a:r>
              <a:rPr lang="pt-PT" sz="1200" kern="1200" dirty="0">
                <a:solidFill>
                  <a:schemeClr val="tx1"/>
                </a:solidFill>
                <a:effectLst/>
                <a:latin typeface="+mn-lt"/>
                <a:ea typeface="+mn-ea"/>
                <a:cs typeface="+mn-cs"/>
              </a:rPr>
              <a:t>“Temos uma equipa preparada para apoiar melhor em situações como esta. Posso colocá-la em contacto?”</a:t>
            </a:r>
          </a:p>
          <a:p>
            <a:r>
              <a:rPr lang="pt-PT" sz="1200" i="1" kern="1200" dirty="0">
                <a:solidFill>
                  <a:schemeClr val="tx1"/>
                </a:solidFill>
                <a:effectLst/>
                <a:latin typeface="+mn-lt"/>
                <a:ea typeface="+mn-ea"/>
                <a:cs typeface="+mn-cs"/>
              </a:rPr>
              <a:t>A primeira impressão determina a decisão de voltar.</a:t>
            </a:r>
            <a:endParaRPr lang="pt-PT"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BD3C4F86-6F3E-754A-8654-6F49330857BF}" type="slidenum">
              <a:rPr lang="pt-PT" smtClean="0"/>
              <a:t>6</a:t>
            </a:fld>
            <a:endParaRPr lang="pt-PT"/>
          </a:p>
        </p:txBody>
      </p:sp>
    </p:spTree>
    <p:extLst>
      <p:ext uri="{BB962C8B-B14F-4D97-AF65-F5344CB8AC3E}">
        <p14:creationId xmlns:p14="http://schemas.microsoft.com/office/powerpoint/2010/main" val="255001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kern="1200" dirty="0">
                <a:solidFill>
                  <a:schemeClr val="tx1"/>
                </a:solidFill>
                <a:effectLst/>
                <a:latin typeface="+mn-lt"/>
                <a:ea typeface="+mn-ea"/>
                <a:cs typeface="+mn-cs"/>
              </a:rPr>
              <a:t>3.2. FASE 2 – NA IGREJA/ATIVIDADE</a:t>
            </a:r>
            <a:endParaRPr lang="pt-PT"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Atitudes essenciais:</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Gratidão a Deus pela outra pessoa (há um propósito para tudo)</a:t>
            </a:r>
          </a:p>
          <a:p>
            <a:pPr lvl="0"/>
            <a:r>
              <a:rPr lang="pt-PT" sz="1200" kern="1200" dirty="0">
                <a:solidFill>
                  <a:schemeClr val="tx1"/>
                </a:solidFill>
                <a:effectLst/>
                <a:latin typeface="+mn-lt"/>
                <a:ea typeface="+mn-ea"/>
                <a:cs typeface="+mn-cs"/>
              </a:rPr>
              <a:t>Procurar conhecer os membros da minha comunidade</a:t>
            </a:r>
          </a:p>
          <a:p>
            <a:pPr lvl="0"/>
            <a:r>
              <a:rPr lang="pt-PT" sz="1200" kern="1200" dirty="0">
                <a:solidFill>
                  <a:schemeClr val="tx1"/>
                </a:solidFill>
                <a:effectLst/>
                <a:latin typeface="+mn-lt"/>
                <a:ea typeface="+mn-ea"/>
                <a:cs typeface="+mn-cs"/>
              </a:rPr>
              <a:t>Manter um olhar atento para quem chega de novo e procurar estabelecer conexões</a:t>
            </a:r>
          </a:p>
          <a:p>
            <a:pPr lvl="0"/>
            <a:r>
              <a:rPr lang="pt-PT" sz="1200" kern="1200" dirty="0">
                <a:solidFill>
                  <a:schemeClr val="tx1"/>
                </a:solidFill>
                <a:effectLst/>
                <a:latin typeface="+mn-lt"/>
                <a:ea typeface="+mn-ea"/>
                <a:cs typeface="+mn-cs"/>
              </a:rPr>
              <a:t>Tratar a outra pessoa como gostaria que acontecesse comigo, sendo inclusivo(a), para que todos se sintam parte da família de Deus aqui</a:t>
            </a:r>
          </a:p>
          <a:p>
            <a:pPr lvl="0"/>
            <a:r>
              <a:rPr lang="pt-PT" sz="1200" kern="1200" dirty="0">
                <a:solidFill>
                  <a:schemeClr val="tx1"/>
                </a:solidFill>
                <a:effectLst/>
                <a:latin typeface="+mn-lt"/>
                <a:ea typeface="+mn-ea"/>
                <a:cs typeface="+mn-cs"/>
              </a:rPr>
              <a:t>Todos, desde as crianças até aos idosos, devem envolver-se em acolher e integrar a todos</a:t>
            </a:r>
          </a:p>
          <a:p>
            <a:pPr lvl="0"/>
            <a:r>
              <a:rPr lang="pt-PT" sz="1200" kern="1200" dirty="0">
                <a:solidFill>
                  <a:schemeClr val="tx1"/>
                </a:solidFill>
                <a:effectLst/>
                <a:latin typeface="+mn-lt"/>
                <a:ea typeface="+mn-ea"/>
                <a:cs typeface="+mn-cs"/>
              </a:rPr>
              <a:t>Apoiar no que for necessário (partilha da Bíblia/hinário/lição; indicar onde são as instalações sanitárias, onde obter água, etc.)</a:t>
            </a:r>
          </a:p>
          <a:p>
            <a:r>
              <a:rPr lang="pt-PT" sz="1200" b="1" kern="1200" dirty="0">
                <a:solidFill>
                  <a:schemeClr val="tx1"/>
                </a:solidFill>
                <a:effectLst/>
                <a:latin typeface="+mn-lt"/>
                <a:ea typeface="+mn-ea"/>
                <a:cs typeface="+mn-cs"/>
              </a:rPr>
              <a:t>Evitar:</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Dar atenção apenas aos meus conhecidos e ignorar as visitas</a:t>
            </a:r>
          </a:p>
          <a:p>
            <a:pPr lvl="0"/>
            <a:r>
              <a:rPr lang="pt-PT" sz="1200" kern="1200" dirty="0">
                <a:solidFill>
                  <a:schemeClr val="tx1"/>
                </a:solidFill>
                <a:effectLst/>
                <a:latin typeface="+mn-lt"/>
                <a:ea typeface="+mn-ea"/>
                <a:cs typeface="+mn-cs"/>
              </a:rPr>
              <a:t>Atitudes de julgamento e crítica</a:t>
            </a:r>
          </a:p>
          <a:p>
            <a:pPr lvl="0"/>
            <a:r>
              <a:rPr lang="pt-PT" sz="1200" kern="1200" dirty="0">
                <a:solidFill>
                  <a:schemeClr val="tx1"/>
                </a:solidFill>
                <a:effectLst/>
                <a:latin typeface="+mn-lt"/>
                <a:ea typeface="+mn-ea"/>
                <a:cs typeface="+mn-cs"/>
              </a:rPr>
              <a:t>Fazer aceção de pessoas</a:t>
            </a:r>
          </a:p>
          <a:p>
            <a:r>
              <a:rPr lang="pt-PT" sz="1200" i="1" kern="1200" dirty="0">
                <a:solidFill>
                  <a:schemeClr val="tx1"/>
                </a:solidFill>
                <a:effectLst/>
                <a:latin typeface="+mn-lt"/>
                <a:ea typeface="+mn-ea"/>
                <a:cs typeface="+mn-cs"/>
              </a:rPr>
              <a:t>Quando acolhemos bem na terra, abrimos portas no céu.</a:t>
            </a:r>
            <a:endParaRPr lang="pt-P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BD3C4F86-6F3E-754A-8654-6F49330857BF}" type="slidenum">
              <a:rPr lang="pt-PT" smtClean="0"/>
              <a:t>7</a:t>
            </a:fld>
            <a:endParaRPr lang="pt-PT"/>
          </a:p>
        </p:txBody>
      </p:sp>
    </p:spTree>
    <p:extLst>
      <p:ext uri="{BB962C8B-B14F-4D97-AF65-F5344CB8AC3E}">
        <p14:creationId xmlns:p14="http://schemas.microsoft.com/office/powerpoint/2010/main" val="231591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9B8DC-0B76-6358-AB2A-55D033A065D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B81CBCC-8BC6-4229-00A6-0D2701A828A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16ED807-633F-DEF6-E741-B3003BABFC27}"/>
              </a:ext>
            </a:extLst>
          </p:cNvPr>
          <p:cNvSpPr>
            <a:spLocks noGrp="1"/>
          </p:cNvSpPr>
          <p:nvPr>
            <p:ph type="body" idx="1"/>
          </p:nvPr>
        </p:nvSpPr>
        <p:spPr/>
        <p:txBody>
          <a:bodyPr/>
          <a:lstStyle/>
          <a:p>
            <a:r>
              <a:rPr lang="pt-PT" sz="1200" b="1" kern="1200" dirty="0">
                <a:solidFill>
                  <a:schemeClr val="tx1"/>
                </a:solidFill>
                <a:effectLst/>
                <a:latin typeface="+mn-lt"/>
                <a:ea typeface="+mn-ea"/>
                <a:cs typeface="+mn-cs"/>
              </a:rPr>
              <a:t>3.3. FASE 3 – À SAÍDA </a:t>
            </a:r>
            <a:endParaRPr lang="pt-PT"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Atitudes essenciais:</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Ser amigável, socializar e mostrar interesse genuíno na pessoa nova, que está a voltar ou que está desintegrada</a:t>
            </a:r>
          </a:p>
          <a:p>
            <a:pPr lvl="0"/>
            <a:r>
              <a:rPr lang="pt-PT" sz="1200" kern="1200" dirty="0">
                <a:solidFill>
                  <a:schemeClr val="tx1"/>
                </a:solidFill>
                <a:effectLst/>
                <a:latin typeface="+mn-lt"/>
                <a:ea typeface="+mn-ea"/>
                <a:cs typeface="+mn-cs"/>
              </a:rPr>
              <a:t>Apresentar a pessoa ao grupo de amigos</a:t>
            </a:r>
          </a:p>
          <a:p>
            <a:pPr lvl="0"/>
            <a:r>
              <a:rPr lang="pt-PT" sz="1200" kern="1200" dirty="0">
                <a:solidFill>
                  <a:schemeClr val="tx1"/>
                </a:solidFill>
                <a:effectLst/>
                <a:latin typeface="+mn-lt"/>
                <a:ea typeface="+mn-ea"/>
                <a:cs typeface="+mn-cs"/>
              </a:rPr>
              <a:t>Convidar para o almoço e outras programações da igreja</a:t>
            </a:r>
          </a:p>
          <a:p>
            <a:pPr lvl="0"/>
            <a:r>
              <a:rPr lang="pt-PT" sz="1200" kern="1200" dirty="0">
                <a:solidFill>
                  <a:schemeClr val="tx1"/>
                </a:solidFill>
                <a:effectLst/>
                <a:latin typeface="+mn-lt"/>
                <a:ea typeface="+mn-ea"/>
                <a:cs typeface="+mn-cs"/>
              </a:rPr>
              <a:t>Tentar trocar contacto com a pessoa, respeitando os limites adequados para ela</a:t>
            </a:r>
          </a:p>
          <a:p>
            <a:pPr lvl="0"/>
            <a:r>
              <a:rPr lang="pt-PT" sz="1200" kern="1200" dirty="0">
                <a:solidFill>
                  <a:schemeClr val="tx1"/>
                </a:solidFill>
                <a:effectLst/>
                <a:latin typeface="+mn-lt"/>
                <a:ea typeface="+mn-ea"/>
                <a:cs typeface="+mn-cs"/>
              </a:rPr>
              <a:t>Averiguar se precisa de transporte e providenciar, sempre que possível, averiguando com outros irmãos da comunidade da igreja</a:t>
            </a:r>
          </a:p>
          <a:p>
            <a:r>
              <a:rPr lang="pt-PT" sz="1200" kern="1200" dirty="0">
                <a:solidFill>
                  <a:schemeClr val="tx1"/>
                </a:solidFill>
                <a:effectLst/>
                <a:latin typeface="+mn-lt"/>
                <a:ea typeface="+mn-ea"/>
                <a:cs typeface="+mn-cs"/>
              </a:rPr>
              <a:t>     </a:t>
            </a:r>
            <a:r>
              <a:rPr lang="pt-PT" sz="1200" b="1" kern="1200" dirty="0">
                <a:solidFill>
                  <a:schemeClr val="tx1"/>
                </a:solidFill>
                <a:effectLst/>
                <a:latin typeface="+mn-lt"/>
                <a:ea typeface="+mn-ea"/>
                <a:cs typeface="+mn-cs"/>
              </a:rPr>
              <a:t>Evitar:</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Ignorar a pessoa nova, que está a voltar ou que está desintegrada</a:t>
            </a:r>
          </a:p>
          <a:p>
            <a:pPr lvl="0"/>
            <a:r>
              <a:rPr lang="pt-PT" sz="1200" kern="1200" dirty="0">
                <a:solidFill>
                  <a:schemeClr val="tx1"/>
                </a:solidFill>
                <a:effectLst/>
                <a:latin typeface="+mn-lt"/>
                <a:ea typeface="+mn-ea"/>
                <a:cs typeface="+mn-cs"/>
              </a:rPr>
              <a:t>Focar-me no meu grupo de amigos e ignorar os outros</a:t>
            </a:r>
          </a:p>
          <a:p>
            <a:pPr lvl="0"/>
            <a:r>
              <a:rPr lang="pt-PT" sz="1200" kern="1200" dirty="0">
                <a:solidFill>
                  <a:schemeClr val="tx1"/>
                </a:solidFill>
                <a:effectLst/>
                <a:latin typeface="+mn-lt"/>
                <a:ea typeface="+mn-ea"/>
                <a:cs typeface="+mn-cs"/>
              </a:rPr>
              <a:t>Deixar a pessoa ir embora sem falar com ela e sem assegurar que ela perceba o meu interesse cristão nela</a:t>
            </a:r>
          </a:p>
          <a:p>
            <a:r>
              <a:rPr lang="pt-PT" sz="1200" i="1" kern="1200" dirty="0">
                <a:solidFill>
                  <a:schemeClr val="tx1"/>
                </a:solidFill>
                <a:effectLst/>
                <a:latin typeface="+mn-lt"/>
                <a:ea typeface="+mn-ea"/>
                <a:cs typeface="+mn-cs"/>
              </a:rPr>
              <a:t>O corpo de Cristo é formado por laços de interdependência e solidariedade.</a:t>
            </a:r>
            <a:endParaRPr lang="pt-PT" sz="1200" kern="1200" dirty="0">
              <a:solidFill>
                <a:schemeClr val="tx1"/>
              </a:solidFill>
              <a:effectLst/>
              <a:latin typeface="+mn-lt"/>
              <a:ea typeface="+mn-ea"/>
              <a:cs typeface="+mn-cs"/>
            </a:endParaRPr>
          </a:p>
        </p:txBody>
      </p:sp>
      <p:sp>
        <p:nvSpPr>
          <p:cNvPr id="4" name="Marcador de Posição do Número do Diapositivo 3">
            <a:extLst>
              <a:ext uri="{FF2B5EF4-FFF2-40B4-BE49-F238E27FC236}">
                <a16:creationId xmlns:a16="http://schemas.microsoft.com/office/drawing/2014/main" id="{5DF42A93-A16B-197F-F657-6F3AD097EC3C}"/>
              </a:ext>
            </a:extLst>
          </p:cNvPr>
          <p:cNvSpPr>
            <a:spLocks noGrp="1"/>
          </p:cNvSpPr>
          <p:nvPr>
            <p:ph type="sldNum" sz="quarter" idx="5"/>
          </p:nvPr>
        </p:nvSpPr>
        <p:spPr/>
        <p:txBody>
          <a:bodyPr/>
          <a:lstStyle/>
          <a:p>
            <a:fld id="{BD3C4F86-6F3E-754A-8654-6F49330857BF}" type="slidenum">
              <a:rPr lang="pt-PT" smtClean="0"/>
              <a:t>8</a:t>
            </a:fld>
            <a:endParaRPr lang="pt-PT"/>
          </a:p>
        </p:txBody>
      </p:sp>
    </p:spTree>
    <p:extLst>
      <p:ext uri="{BB962C8B-B14F-4D97-AF65-F5344CB8AC3E}">
        <p14:creationId xmlns:p14="http://schemas.microsoft.com/office/powerpoint/2010/main" val="326907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kern="1200" dirty="0">
                <a:solidFill>
                  <a:schemeClr val="tx1"/>
                </a:solidFill>
                <a:effectLst/>
                <a:latin typeface="+mn-lt"/>
                <a:ea typeface="+mn-ea"/>
                <a:cs typeface="+mn-cs"/>
              </a:rPr>
              <a:t>3.4. FASE 4 – DURANTE A SEMANA </a:t>
            </a:r>
            <a:endParaRPr lang="pt-PT"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Atitudes essenciais:</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Combinar com a equipa do Ministério do Acolhimento quem é a pessoa que vou cuidar </a:t>
            </a:r>
          </a:p>
          <a:p>
            <a:pPr lvl="0"/>
            <a:r>
              <a:rPr lang="pt-PT" sz="1200" kern="1200" dirty="0">
                <a:solidFill>
                  <a:schemeClr val="tx1"/>
                </a:solidFill>
                <a:effectLst/>
                <a:latin typeface="+mn-lt"/>
                <a:ea typeface="+mn-ea"/>
                <a:cs typeface="+mn-cs"/>
              </a:rPr>
              <a:t>Interceder a Deus pela pessoa nova, que está a voltar ou que está desintegrada</a:t>
            </a:r>
          </a:p>
          <a:p>
            <a:pPr lvl="0"/>
            <a:r>
              <a:rPr lang="pt-PT" sz="1200" kern="1200" dirty="0">
                <a:solidFill>
                  <a:schemeClr val="tx1"/>
                </a:solidFill>
                <a:effectLst/>
                <a:latin typeface="+mn-lt"/>
                <a:ea typeface="+mn-ea"/>
                <a:cs typeface="+mn-cs"/>
              </a:rPr>
              <a:t>Pedir sabedoria do Alto para saber como interagir com a pessoa</a:t>
            </a:r>
          </a:p>
          <a:p>
            <a:pPr lvl="0"/>
            <a:r>
              <a:rPr lang="pt-PT" sz="1200" kern="1200" dirty="0">
                <a:solidFill>
                  <a:schemeClr val="tx1"/>
                </a:solidFill>
                <a:effectLst/>
                <a:latin typeface="+mn-lt"/>
                <a:ea typeface="+mn-ea"/>
                <a:cs typeface="+mn-cs"/>
              </a:rPr>
              <a:t>Disponibilizar-me para atender aos pedidos que a pessoa expressou no cartão das visitas</a:t>
            </a:r>
          </a:p>
          <a:p>
            <a:pPr lvl="0"/>
            <a:r>
              <a:rPr lang="pt-PT" sz="1200" kern="1200" dirty="0">
                <a:solidFill>
                  <a:schemeClr val="tx1"/>
                </a:solidFill>
                <a:effectLst/>
                <a:latin typeface="+mn-lt"/>
                <a:ea typeface="+mn-ea"/>
                <a:cs typeface="+mn-cs"/>
              </a:rPr>
              <a:t>Cuidar do meu relacionamento com Cristo para que o Seu amor transborde sempre do meu coração para os que me rodeiam</a:t>
            </a:r>
          </a:p>
          <a:p>
            <a:pPr lvl="0"/>
            <a:r>
              <a:rPr lang="pt-PT" sz="1200" kern="1200" dirty="0">
                <a:solidFill>
                  <a:schemeClr val="tx1"/>
                </a:solidFill>
                <a:effectLst/>
                <a:latin typeface="+mn-lt"/>
                <a:ea typeface="+mn-ea"/>
                <a:cs typeface="+mn-cs"/>
              </a:rPr>
              <a:t>Manter contacto com a pessoa (por uma a duas mensagens durante a semana), conforme recetividade da mesma</a:t>
            </a:r>
          </a:p>
          <a:p>
            <a:pPr lvl="0"/>
            <a:r>
              <a:rPr lang="pt-PT" sz="1200" kern="1200" dirty="0">
                <a:solidFill>
                  <a:schemeClr val="tx1"/>
                </a:solidFill>
                <a:effectLst/>
                <a:latin typeface="+mn-lt"/>
                <a:ea typeface="+mn-ea"/>
                <a:cs typeface="+mn-cs"/>
              </a:rPr>
              <a:t>Convidar para programações da igreja, pequenos grupos de estudo, etc.</a:t>
            </a:r>
          </a:p>
          <a:p>
            <a:pPr lvl="0"/>
            <a:r>
              <a:rPr lang="pt-PT" sz="1200" kern="1200" dirty="0">
                <a:solidFill>
                  <a:schemeClr val="tx1"/>
                </a:solidFill>
                <a:effectLst/>
                <a:latin typeface="+mn-lt"/>
                <a:ea typeface="+mn-ea"/>
                <a:cs typeface="+mn-cs"/>
              </a:rPr>
              <a:t>Respeitar os limites confortáveis para a pessoa</a:t>
            </a:r>
          </a:p>
          <a:p>
            <a:r>
              <a:rPr lang="pt-PT" sz="1200" b="1" kern="1200" dirty="0">
                <a:solidFill>
                  <a:schemeClr val="tx1"/>
                </a:solidFill>
                <a:effectLst/>
                <a:latin typeface="+mn-lt"/>
                <a:ea typeface="+mn-ea"/>
                <a:cs typeface="+mn-cs"/>
              </a:rPr>
              <a:t>	Evitar:</a:t>
            </a:r>
            <a:endParaRPr lang="pt-PT"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Não fazer nenhuma tentativa para manter contacto com a pessoa</a:t>
            </a:r>
          </a:p>
          <a:p>
            <a:pPr lvl="0"/>
            <a:r>
              <a:rPr lang="pt-PT" sz="1200" kern="1200" dirty="0">
                <a:solidFill>
                  <a:schemeClr val="tx1"/>
                </a:solidFill>
                <a:effectLst/>
                <a:latin typeface="+mn-lt"/>
                <a:ea typeface="+mn-ea"/>
                <a:cs typeface="+mn-cs"/>
              </a:rPr>
              <a:t>Ser intrusivo na tentativa de manter contacto</a:t>
            </a:r>
          </a:p>
          <a:p>
            <a:r>
              <a:rPr lang="pt-PT" sz="1200" i="1" kern="1200" dirty="0">
                <a:solidFill>
                  <a:schemeClr val="tx1"/>
                </a:solidFill>
                <a:effectLst/>
                <a:latin typeface="+mn-lt"/>
                <a:ea typeface="+mn-ea"/>
                <a:cs typeface="+mn-cs"/>
              </a:rPr>
              <a:t>Fazer discípulos é um processo relacional.</a:t>
            </a:r>
            <a:endParaRPr lang="pt-PT" sz="1200" kern="1200" dirty="0">
              <a:solidFill>
                <a:schemeClr val="tx1"/>
              </a:solidFill>
              <a:effectLst/>
              <a:latin typeface="+mn-lt"/>
              <a:ea typeface="+mn-ea"/>
              <a:cs typeface="+mn-cs"/>
            </a:endParaRPr>
          </a:p>
        </p:txBody>
      </p:sp>
      <p:sp>
        <p:nvSpPr>
          <p:cNvPr id="4" name="Marcador de Posição do Número do Diapositivo 3"/>
          <p:cNvSpPr>
            <a:spLocks noGrp="1"/>
          </p:cNvSpPr>
          <p:nvPr>
            <p:ph type="sldNum" sz="quarter" idx="5"/>
          </p:nvPr>
        </p:nvSpPr>
        <p:spPr/>
        <p:txBody>
          <a:bodyPr/>
          <a:lstStyle/>
          <a:p>
            <a:fld id="{BD3C4F86-6F3E-754A-8654-6F49330857BF}" type="slidenum">
              <a:rPr lang="pt-PT" smtClean="0"/>
              <a:t>9</a:t>
            </a:fld>
            <a:endParaRPr lang="pt-PT"/>
          </a:p>
        </p:txBody>
      </p:sp>
    </p:spTree>
    <p:extLst>
      <p:ext uri="{BB962C8B-B14F-4D97-AF65-F5344CB8AC3E}">
        <p14:creationId xmlns:p14="http://schemas.microsoft.com/office/powerpoint/2010/main" val="18412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CA52C46D-3760-3940-8DA8-B07560FD890A}" type="datetime1">
              <a:rPr lang="pt-PT" smtClean="0"/>
              <a:t>19/04/26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47716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7D89ED36-E4C2-8E48-A537-A34EF082A6E8}" type="datetime1">
              <a:rPr lang="pt-PT" smtClean="0"/>
              <a:t>19/04/26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64133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F4047015-1BE5-0E4C-AF8D-5E00C8480250}" type="datetime1">
              <a:rPr lang="pt-PT" smtClean="0"/>
              <a:t>19/04/26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02649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1FA6FDE-727F-C240-BE0F-7A722D2F8537}" type="datetime1">
              <a:rPr lang="pt-PT" smtClean="0"/>
              <a:t>19/04/26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75077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793ADCC-AAFD-2A40-8FF7-9014FA81A50D}" type="datetime1">
              <a:rPr lang="pt-PT" smtClean="0"/>
              <a:t>19/04/26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1</a:t>
            </a:r>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64467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75330397-A140-684B-BADE-AE2EB32C50BF}" type="datetime1">
              <a:rPr lang="pt-PT" smtClean="0"/>
              <a:t>19/04/26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1</a:t>
            </a:r>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245715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A700695A-FE2D-714F-B273-CE28A211B91B}" type="datetime1">
              <a:rPr lang="pt-PT" smtClean="0"/>
              <a:t>19/04/26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1</a:t>
            </a:r>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427275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0E7E92E9-D973-F148-844B-55B399A80279}" type="datetime1">
              <a:rPr lang="pt-PT" smtClean="0"/>
              <a:t>19/04/26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1</a:t>
            </a:r>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143027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9D0A15FE-1DAB-0645-A32B-FA33E4101023}" type="datetime1">
              <a:rPr lang="pt-PT" smtClean="0"/>
              <a:t>19/04/26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1</a:t>
            </a:r>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5954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3C4BF2C8-0386-9745-9E04-762DB41C4448}" type="datetime1">
              <a:rPr lang="pt-PT" smtClean="0"/>
              <a:t>19/04/26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1</a:t>
            </a:r>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627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A662118C-26AA-E048-A129-7139757F48F2}" type="datetime1">
              <a:rPr lang="pt-PT" smtClean="0"/>
              <a:t>19/04/26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1</a:t>
            </a:r>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‹nº›</a:t>
            </a:fld>
            <a:endParaRPr lang="en-US"/>
          </a:p>
        </p:txBody>
      </p:sp>
    </p:spTree>
    <p:extLst>
      <p:ext uri="{BB962C8B-B14F-4D97-AF65-F5344CB8AC3E}">
        <p14:creationId xmlns:p14="http://schemas.microsoft.com/office/powerpoint/2010/main" val="330821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9589091-6BC8-7E41-9F96-F42764D2B65F}" type="datetime1">
              <a:rPr lang="pt-PT" smtClean="0"/>
              <a:t>19/04/26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1</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‹nº›</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811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2C69C-FC04-FA56-258F-E69787D2EEBA}"/>
              </a:ext>
            </a:extLst>
          </p:cNvPr>
          <p:cNvSpPr>
            <a:spLocks noGrp="1"/>
          </p:cNvSpPr>
          <p:nvPr>
            <p:ph type="title"/>
          </p:nvPr>
        </p:nvSpPr>
        <p:spPr/>
        <p:txBody>
          <a:bodyPr/>
          <a:lstStyle/>
          <a:p>
            <a:r>
              <a:rPr lang="pt-PT" dirty="0"/>
              <a:t>Formação do Ministério do acolhimento</a:t>
            </a:r>
          </a:p>
        </p:txBody>
      </p:sp>
      <p:sp>
        <p:nvSpPr>
          <p:cNvPr id="3" name="Marcador de Posição de Conteúdo 2">
            <a:extLst>
              <a:ext uri="{FF2B5EF4-FFF2-40B4-BE49-F238E27FC236}">
                <a16:creationId xmlns:a16="http://schemas.microsoft.com/office/drawing/2014/main" id="{8029B5EA-9E05-96F5-0C0A-2A82EA993F58}"/>
              </a:ext>
            </a:extLst>
          </p:cNvPr>
          <p:cNvSpPr>
            <a:spLocks noGrp="1"/>
          </p:cNvSpPr>
          <p:nvPr>
            <p:ph idx="1"/>
          </p:nvPr>
        </p:nvSpPr>
        <p:spPr/>
        <p:txBody>
          <a:bodyPr/>
          <a:lstStyle/>
          <a:p>
            <a:r>
              <a:rPr lang="pt-PT" dirty="0"/>
              <a:t>Boas-vindas/abertura</a:t>
            </a:r>
          </a:p>
          <a:p>
            <a:r>
              <a:rPr lang="pt-PT" dirty="0"/>
              <a:t>Administração</a:t>
            </a:r>
          </a:p>
          <a:p>
            <a:r>
              <a:rPr lang="pt-PT" dirty="0"/>
              <a:t>Ministério do Acolhimento</a:t>
            </a:r>
          </a:p>
          <a:p>
            <a:r>
              <a:rPr lang="pt-PT" dirty="0"/>
              <a:t>Participação de vários Departamentos</a:t>
            </a:r>
          </a:p>
          <a:p>
            <a:r>
              <a:rPr lang="pt-PT" dirty="0"/>
              <a:t>Testemunho IASD Aveiro</a:t>
            </a:r>
          </a:p>
          <a:p>
            <a:r>
              <a:rPr lang="pt-PT" dirty="0"/>
              <a:t>Perguntas</a:t>
            </a:r>
          </a:p>
          <a:p>
            <a:r>
              <a:rPr lang="pt-PT" dirty="0"/>
              <a:t>Agradecimentos</a:t>
            </a:r>
          </a:p>
          <a:p>
            <a:r>
              <a:rPr lang="pt-PT" dirty="0"/>
              <a:t>Oração final</a:t>
            </a:r>
          </a:p>
        </p:txBody>
      </p:sp>
    </p:spTree>
    <p:extLst>
      <p:ext uri="{BB962C8B-B14F-4D97-AF65-F5344CB8AC3E}">
        <p14:creationId xmlns:p14="http://schemas.microsoft.com/office/powerpoint/2010/main" val="320038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2B692957-EB5C-4A98-B495-7D058D787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7F2323-53FA-56D6-23CE-389A9E1B0FE1}"/>
              </a:ext>
            </a:extLst>
          </p:cNvPr>
          <p:cNvSpPr>
            <a:spLocks noGrp="1"/>
          </p:cNvSpPr>
          <p:nvPr>
            <p:ph type="ctrTitle"/>
          </p:nvPr>
        </p:nvSpPr>
        <p:spPr>
          <a:xfrm>
            <a:off x="677397" y="909946"/>
            <a:ext cx="10696575" cy="757487"/>
          </a:xfrm>
        </p:spPr>
        <p:txBody>
          <a:bodyPr>
            <a:noAutofit/>
          </a:bodyPr>
          <a:lstStyle/>
          <a:p>
            <a:pPr algn="ctr">
              <a:lnSpc>
                <a:spcPct val="90000"/>
              </a:lnSpc>
            </a:pPr>
            <a:r>
              <a:rPr lang="pt-PT" sz="4800" dirty="0"/>
              <a:t>1. </a:t>
            </a:r>
            <a:r>
              <a:rPr lang="pt-PT" sz="4800" dirty="0" err="1"/>
              <a:t>aCOLHIMENTO</a:t>
            </a:r>
            <a:r>
              <a:rPr lang="pt-PT" sz="4800" dirty="0"/>
              <a:t> &amp; INTEGRAÇÃO</a:t>
            </a:r>
            <a:br>
              <a:rPr lang="pt-PT" sz="4800" dirty="0"/>
            </a:br>
            <a:br>
              <a:rPr lang="pt-PT" sz="4800" dirty="0"/>
            </a:br>
            <a:endParaRPr lang="pt-PT" sz="4800" dirty="0"/>
          </a:p>
        </p:txBody>
      </p:sp>
      <p:sp>
        <p:nvSpPr>
          <p:cNvPr id="3" name="Subtítulo 2">
            <a:extLst>
              <a:ext uri="{FF2B5EF4-FFF2-40B4-BE49-F238E27FC236}">
                <a16:creationId xmlns:a16="http://schemas.microsoft.com/office/drawing/2014/main" id="{28DC7446-352E-13F9-E6F1-0B1782DAB99E}"/>
              </a:ext>
            </a:extLst>
          </p:cNvPr>
          <p:cNvSpPr>
            <a:spLocks noGrp="1"/>
          </p:cNvSpPr>
          <p:nvPr>
            <p:ph type="subTitle" idx="1"/>
          </p:nvPr>
        </p:nvSpPr>
        <p:spPr>
          <a:xfrm>
            <a:off x="695324" y="1693458"/>
            <a:ext cx="10163175" cy="458068"/>
          </a:xfrm>
        </p:spPr>
        <p:txBody>
          <a:bodyPr anchor="t">
            <a:normAutofit/>
          </a:bodyPr>
          <a:lstStyle/>
          <a:p>
            <a:pPr algn="ctr"/>
            <a:r>
              <a:rPr lang="pt-PT" sz="1800" dirty="0"/>
              <a:t>ENCONTRO DA LIDERANÇA NACIONAL 2026</a:t>
            </a:r>
          </a:p>
        </p:txBody>
      </p:sp>
      <p:cxnSp>
        <p:nvCxnSpPr>
          <p:cNvPr id="1041" name="Straight Connector 1040">
            <a:extLst>
              <a:ext uri="{FF2B5EF4-FFF2-40B4-BE49-F238E27FC236}">
                <a16:creationId xmlns:a16="http://schemas.microsoft.com/office/drawing/2014/main" id="{EADFE7DF-2727-4F3E-B6CE-8DA0A70FCB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4481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Igreja Presbiteriana Espaço de Vida | O filho pródigo">
            <a:extLst>
              <a:ext uri="{FF2B5EF4-FFF2-40B4-BE49-F238E27FC236}">
                <a16:creationId xmlns:a16="http://schemas.microsoft.com/office/drawing/2014/main" id="{5C702B6B-CCB1-6CCD-CA68-10E5BC721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093" r="25412" b="-2"/>
          <a:stretch>
            <a:fillRect/>
          </a:stretch>
        </p:blipFill>
        <p:spPr bwMode="auto">
          <a:xfrm>
            <a:off x="-1" y="2665508"/>
            <a:ext cx="4136091" cy="41924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GATANDO OVELHAS PERDIDA: A OVELHA PERDIDA">
            <a:extLst>
              <a:ext uri="{FF2B5EF4-FFF2-40B4-BE49-F238E27FC236}">
                <a16:creationId xmlns:a16="http://schemas.microsoft.com/office/drawing/2014/main" id="{D91ABE07-50E4-EEF0-5CC5-4B1DE48E1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23040"/>
          <a:stretch>
            <a:fillRect/>
          </a:stretch>
        </p:blipFill>
        <p:spPr bwMode="auto">
          <a:xfrm>
            <a:off x="4136091" y="2665508"/>
            <a:ext cx="4072218" cy="41924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aro, Ursula 💛 Aqui está a parábola da dracma perdida, contada por J... |  TikTok">
            <a:extLst>
              <a:ext uri="{FF2B5EF4-FFF2-40B4-BE49-F238E27FC236}">
                <a16:creationId xmlns:a16="http://schemas.microsoft.com/office/drawing/2014/main" id="{32A24BA6-19A8-EB36-D909-69165A97D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45" r="2033" b="-2"/>
          <a:stretch>
            <a:fillRect/>
          </a:stretch>
        </p:blipFill>
        <p:spPr bwMode="auto">
          <a:xfrm>
            <a:off x="8191500" y="2665507"/>
            <a:ext cx="4000500" cy="419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8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BC5C40-8A29-4F10-B0A5-E3701360B1F0}"/>
              </a:ext>
            </a:extLst>
          </p:cNvPr>
          <p:cNvSpPr>
            <a:spLocks noGrp="1"/>
          </p:cNvSpPr>
          <p:nvPr>
            <p:ph type="title"/>
          </p:nvPr>
        </p:nvSpPr>
        <p:spPr>
          <a:xfrm>
            <a:off x="6284749" y="909638"/>
            <a:ext cx="5201121" cy="1318062"/>
          </a:xfrm>
        </p:spPr>
        <p:txBody>
          <a:bodyPr>
            <a:normAutofit/>
          </a:bodyPr>
          <a:lstStyle/>
          <a:p>
            <a:r>
              <a:rPr lang="pt-PT" sz="3700" dirty="0"/>
              <a:t>2. Igreja adventista – representar a Cristo</a:t>
            </a:r>
          </a:p>
        </p:txBody>
      </p:sp>
      <p:pic>
        <p:nvPicPr>
          <p:cNvPr id="2050" name="Picture 2" descr="What Does the Bible Teach about Jesus? | Come unto Christ">
            <a:extLst>
              <a:ext uri="{FF2B5EF4-FFF2-40B4-BE49-F238E27FC236}">
                <a16:creationId xmlns:a16="http://schemas.microsoft.com/office/drawing/2014/main" id="{82380668-4657-30EC-8B7F-D56F2EE02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9853"/>
          <a:stretch>
            <a:fillRect/>
          </a:stretch>
        </p:blipFill>
        <p:spPr bwMode="auto">
          <a:xfrm>
            <a:off x="20" y="10"/>
            <a:ext cx="568674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EA8DAA7F-BF1B-6D42-2510-AA03838C90B0}"/>
              </a:ext>
            </a:extLst>
          </p:cNvPr>
          <p:cNvSpPr>
            <a:spLocks noGrp="1"/>
          </p:cNvSpPr>
          <p:nvPr>
            <p:ph idx="1"/>
          </p:nvPr>
        </p:nvSpPr>
        <p:spPr>
          <a:xfrm>
            <a:off x="6290838" y="2236843"/>
            <a:ext cx="5201121" cy="3931920"/>
          </a:xfrm>
        </p:spPr>
        <p:txBody>
          <a:bodyPr>
            <a:normAutofit/>
          </a:bodyPr>
          <a:lstStyle/>
          <a:p>
            <a:r>
              <a:rPr lang="pt-PT" sz="3600" dirty="0"/>
              <a:t>“Acolhei-vos uns aos outros, como também Cristo vos acolheu” (Romanos 15:7)</a:t>
            </a:r>
          </a:p>
        </p:txBody>
      </p:sp>
    </p:spTree>
    <p:extLst>
      <p:ext uri="{BB962C8B-B14F-4D97-AF65-F5344CB8AC3E}">
        <p14:creationId xmlns:p14="http://schemas.microsoft.com/office/powerpoint/2010/main" val="1665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Women Who Anointed Jesus - Living in The Story">
            <a:extLst>
              <a:ext uri="{FF2B5EF4-FFF2-40B4-BE49-F238E27FC236}">
                <a16:creationId xmlns:a16="http://schemas.microsoft.com/office/drawing/2014/main" id="{86A963FA-568D-5F55-33F2-3AE2E5733F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6355" b="8645"/>
          <a:stretch>
            <a:fillRect/>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Homem de camisa branca&#10;&#10;Descrição gerada automaticamente com confiança baixa">
            <a:extLst>
              <a:ext uri="{FF2B5EF4-FFF2-40B4-BE49-F238E27FC236}">
                <a16:creationId xmlns:a16="http://schemas.microsoft.com/office/drawing/2014/main" id="{699F578E-65A9-3CF0-1BFD-1B304E902B4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A13B53-9DDA-16C0-0B8A-8AA709CC92BF}"/>
              </a:ext>
            </a:extLst>
          </p:cNvPr>
          <p:cNvSpPr>
            <a:spLocks noGrp="1"/>
          </p:cNvSpPr>
          <p:nvPr>
            <p:ph type="ctrTitle"/>
          </p:nvPr>
        </p:nvSpPr>
        <p:spPr>
          <a:xfrm>
            <a:off x="705158" y="5528235"/>
            <a:ext cx="10696574" cy="770964"/>
          </a:xfrm>
        </p:spPr>
        <p:txBody>
          <a:bodyPr anchor="b">
            <a:normAutofit/>
          </a:bodyPr>
          <a:lstStyle/>
          <a:p>
            <a:r>
              <a:rPr lang="pt-PT" sz="4000" dirty="0">
                <a:ln w="22225">
                  <a:solidFill>
                    <a:schemeClr val="tx1"/>
                  </a:solidFill>
                  <a:miter lim="800000"/>
                </a:ln>
                <a:solidFill>
                  <a:srgbClr val="FFFFFF"/>
                </a:solidFill>
              </a:rPr>
              <a:t>3. Ministério do Acolhimento – Princípios</a:t>
            </a:r>
          </a:p>
        </p:txBody>
      </p:sp>
    </p:spTree>
    <p:extLst>
      <p:ext uri="{BB962C8B-B14F-4D97-AF65-F5344CB8AC3E}">
        <p14:creationId xmlns:p14="http://schemas.microsoft.com/office/powerpoint/2010/main" val="29776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83" name="Rectangle 308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5" name="Rectangle 3084">
            <a:extLst>
              <a:ext uri="{FF2B5EF4-FFF2-40B4-BE49-F238E27FC236}">
                <a16:creationId xmlns:a16="http://schemas.microsoft.com/office/drawing/2014/main" id="{BC30665E-D592-446F-98EB-15F172A22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06528C-6A5D-0D75-ED18-D26CEAFB0628}"/>
              </a:ext>
            </a:extLst>
          </p:cNvPr>
          <p:cNvSpPr>
            <a:spLocks noGrp="1"/>
          </p:cNvSpPr>
          <p:nvPr>
            <p:ph type="title"/>
          </p:nvPr>
        </p:nvSpPr>
        <p:spPr>
          <a:xfrm>
            <a:off x="703400" y="4702835"/>
            <a:ext cx="10801350" cy="978772"/>
          </a:xfrm>
        </p:spPr>
        <p:txBody>
          <a:bodyPr vert="horz" lIns="91440" tIns="45720" rIns="91440" bIns="45720" rtlCol="0" anchor="t">
            <a:normAutofit/>
          </a:bodyPr>
          <a:lstStyle/>
          <a:p>
            <a:r>
              <a:rPr lang="en-US" sz="5400" dirty="0"/>
              <a:t>4. Fase 1 – à ENTRADA</a:t>
            </a:r>
          </a:p>
        </p:txBody>
      </p:sp>
      <p:pic>
        <p:nvPicPr>
          <p:cNvPr id="3074" name="Picture 2" descr="Igreja Adventista do Sétimo Dia de Aveiro | Aveiro">
            <a:extLst>
              <a:ext uri="{FF2B5EF4-FFF2-40B4-BE49-F238E27FC236}">
                <a16:creationId xmlns:a16="http://schemas.microsoft.com/office/drawing/2014/main" id="{1E4EB2AC-645C-632A-1C9F-DF2A569FFD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6520" b="-2"/>
          <a:stretch>
            <a:fillRect/>
          </a:stretch>
        </p:blipFill>
        <p:spPr bwMode="auto">
          <a:xfrm>
            <a:off x="800100" y="712915"/>
            <a:ext cx="10591800" cy="3806202"/>
          </a:xfrm>
          <a:prstGeom prst="rect">
            <a:avLst/>
          </a:prstGeom>
          <a:noFill/>
          <a:extLst>
            <a:ext uri="{909E8E84-426E-40DD-AFC4-6F175D3DCCD1}">
              <a14:hiddenFill xmlns:a14="http://schemas.microsoft.com/office/drawing/2010/main">
                <a:solidFill>
                  <a:srgbClr val="FFFFFF"/>
                </a:solidFill>
              </a14:hiddenFill>
            </a:ext>
          </a:extLst>
        </p:spPr>
      </p:pic>
      <p:cxnSp>
        <p:nvCxnSpPr>
          <p:cNvPr id="3087" name="Straight Connector 308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3984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024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098" name="Picture 2" descr="Baptismos em Aveiro - Notícias IASD Portugal">
            <a:extLst>
              <a:ext uri="{FF2B5EF4-FFF2-40B4-BE49-F238E27FC236}">
                <a16:creationId xmlns:a16="http://schemas.microsoft.com/office/drawing/2014/main" id="{EBC52441-CAB6-713B-C8BE-81F6C39B86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8331" r="9091" b="3714"/>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48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68BE5225-D238-8C51-456F-7C2F3DB053B8}"/>
              </a:ext>
            </a:extLst>
          </p:cNvPr>
          <p:cNvSpPr>
            <a:spLocks noGrp="1"/>
          </p:cNvSpPr>
          <p:nvPr>
            <p:ph type="title"/>
          </p:nvPr>
        </p:nvSpPr>
        <p:spPr>
          <a:xfrm>
            <a:off x="320039" y="175147"/>
            <a:ext cx="7978385" cy="916234"/>
          </a:xfrm>
        </p:spPr>
        <p:txBody>
          <a:bodyPr vert="horz" lIns="91440" tIns="45720" rIns="91440" bIns="45720" rtlCol="0" anchor="ctr">
            <a:normAutofit/>
          </a:bodyPr>
          <a:lstStyle/>
          <a:p>
            <a:r>
              <a:rPr lang="en-US" sz="3600" dirty="0"/>
              <a:t>5. FASE 2 – NA IGREJA</a:t>
            </a:r>
          </a:p>
        </p:txBody>
      </p:sp>
    </p:spTree>
    <p:extLst>
      <p:ext uri="{BB962C8B-B14F-4D97-AF65-F5344CB8AC3E}">
        <p14:creationId xmlns:p14="http://schemas.microsoft.com/office/powerpoint/2010/main" val="9375019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052EC9-4470-70C7-6459-27EC1EE0CAEF}"/>
            </a:ext>
          </a:extLst>
        </p:cNvPr>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F2A61493-C38C-B4B6-628D-9F6661BE95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A00E2541-9AF6-9E4C-CEC8-FAF50085B2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AEED129A-E88B-22C5-6DF8-1F482E7FA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098" name="Picture 2" descr="Baptismos em Aveiro - Notícias IASD Portugal">
            <a:extLst>
              <a:ext uri="{FF2B5EF4-FFF2-40B4-BE49-F238E27FC236}">
                <a16:creationId xmlns:a16="http://schemas.microsoft.com/office/drawing/2014/main" id="{10B073AA-0FA4-DB62-BB32-B903DA63A7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8331" r="9091" b="3714"/>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AE92E90F-F911-1D65-082B-34ACBEF51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48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67C4AF01-15C7-9B49-0207-AA1F6B39D34D}"/>
              </a:ext>
            </a:extLst>
          </p:cNvPr>
          <p:cNvSpPr>
            <a:spLocks noGrp="1"/>
          </p:cNvSpPr>
          <p:nvPr>
            <p:ph type="title"/>
          </p:nvPr>
        </p:nvSpPr>
        <p:spPr>
          <a:xfrm>
            <a:off x="320039" y="175147"/>
            <a:ext cx="7978385" cy="916234"/>
          </a:xfrm>
        </p:spPr>
        <p:txBody>
          <a:bodyPr vert="horz" lIns="91440" tIns="45720" rIns="91440" bIns="45720" rtlCol="0" anchor="ctr">
            <a:normAutofit/>
          </a:bodyPr>
          <a:lstStyle/>
          <a:p>
            <a:r>
              <a:rPr lang="en-US" sz="3600" dirty="0"/>
              <a:t>6. FASE 3 – À SAÍDA</a:t>
            </a:r>
          </a:p>
        </p:txBody>
      </p:sp>
    </p:spTree>
    <p:extLst>
      <p:ext uri="{BB962C8B-B14F-4D97-AF65-F5344CB8AC3E}">
        <p14:creationId xmlns:p14="http://schemas.microsoft.com/office/powerpoint/2010/main" val="24831675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51" name="Straight Connector 615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3" name="Straight Connector 615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55" name="Rectangle 615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6146" name="Picture 2" descr="Por que algumas pessoas têm dificuldade de diferenciar indivíduos de outras  etnias?">
            <a:extLst>
              <a:ext uri="{FF2B5EF4-FFF2-40B4-BE49-F238E27FC236}">
                <a16:creationId xmlns:a16="http://schemas.microsoft.com/office/drawing/2014/main" id="{CE39B073-FC38-DA98-FC6D-48676FBD37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48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ítulo 1">
            <a:extLst>
              <a:ext uri="{FF2B5EF4-FFF2-40B4-BE49-F238E27FC236}">
                <a16:creationId xmlns:a16="http://schemas.microsoft.com/office/drawing/2014/main" id="{434B9902-8C18-ADBD-9243-B90F23BFAE06}"/>
              </a:ext>
            </a:extLst>
          </p:cNvPr>
          <p:cNvSpPr>
            <a:spLocks noGrp="1"/>
          </p:cNvSpPr>
          <p:nvPr>
            <p:ph type="title"/>
          </p:nvPr>
        </p:nvSpPr>
        <p:spPr>
          <a:xfrm>
            <a:off x="320039" y="175147"/>
            <a:ext cx="7978385" cy="916234"/>
          </a:xfrm>
        </p:spPr>
        <p:txBody>
          <a:bodyPr vert="horz" lIns="91440" tIns="45720" rIns="91440" bIns="45720" rtlCol="0" anchor="ctr">
            <a:normAutofit/>
          </a:bodyPr>
          <a:lstStyle/>
          <a:p>
            <a:r>
              <a:rPr lang="en-US" sz="3600" dirty="0"/>
              <a:t>7. FASE 4 – DURANTE A SEMANA</a:t>
            </a:r>
          </a:p>
        </p:txBody>
      </p:sp>
    </p:spTree>
    <p:extLst>
      <p:ext uri="{BB962C8B-B14F-4D97-AF65-F5344CB8AC3E}">
        <p14:creationId xmlns:p14="http://schemas.microsoft.com/office/powerpoint/2010/main" val="292581728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2465</TotalTime>
  <Words>2522</Words>
  <Application>Microsoft Macintosh PowerPoint</Application>
  <PresentationFormat>Ecrã Panorâmico</PresentationFormat>
  <Paragraphs>177</Paragraphs>
  <Slides>9</Slides>
  <Notes>8</Notes>
  <HiddenSlides>2</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9</vt:i4>
      </vt:variant>
    </vt:vector>
  </HeadingPairs>
  <TitlesOfParts>
    <vt:vector size="14" baseType="lpstr">
      <vt:lpstr>Aptos</vt:lpstr>
      <vt:lpstr>Arial</vt:lpstr>
      <vt:lpstr>Calisto MT</vt:lpstr>
      <vt:lpstr>Univers Condensed</vt:lpstr>
      <vt:lpstr>ChronicleVTI</vt:lpstr>
      <vt:lpstr>Formação do Ministério do acolhimento</vt:lpstr>
      <vt:lpstr>1. aCOLHIMENTO &amp; INTEGRAÇÃO  </vt:lpstr>
      <vt:lpstr>2. Igreja adventista – representar a Cristo</vt:lpstr>
      <vt:lpstr>Apresentação do PowerPoint</vt:lpstr>
      <vt:lpstr>3. Ministério do Acolhimento – Princípios</vt:lpstr>
      <vt:lpstr>4. Fase 1 – à ENTRADA</vt:lpstr>
      <vt:lpstr>5. FASE 2 – NA IGREJA</vt:lpstr>
      <vt:lpstr>6. FASE 3 – À SAÍDA</vt:lpstr>
      <vt:lpstr>7. FASE 4 – DURANTE A SEMANA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Bastos</dc:creator>
  <cp:lastModifiedBy>Daniel Bastos</cp:lastModifiedBy>
  <cp:revision>11</cp:revision>
  <dcterms:created xsi:type="dcterms:W3CDTF">2026-03-29T17:06:55Z</dcterms:created>
  <dcterms:modified xsi:type="dcterms:W3CDTF">2026-04-19T08:53:06Z</dcterms:modified>
</cp:coreProperties>
</file>