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49"/>
  </p:notesMasterIdLst>
  <p:sldIdLst>
    <p:sldId id="470" r:id="rId2"/>
    <p:sldId id="471" r:id="rId3"/>
    <p:sldId id="472" r:id="rId4"/>
    <p:sldId id="256" r:id="rId5"/>
    <p:sldId id="258" r:id="rId6"/>
    <p:sldId id="259" r:id="rId7"/>
    <p:sldId id="260" r:id="rId8"/>
    <p:sldId id="261" r:id="rId9"/>
    <p:sldId id="257" r:id="rId10"/>
    <p:sldId id="459" r:id="rId11"/>
    <p:sldId id="466" r:id="rId12"/>
    <p:sldId id="483" r:id="rId13"/>
    <p:sldId id="484" r:id="rId14"/>
    <p:sldId id="485" r:id="rId15"/>
    <p:sldId id="467" r:id="rId16"/>
    <p:sldId id="474" r:id="rId17"/>
    <p:sldId id="475" r:id="rId18"/>
    <p:sldId id="473" r:id="rId19"/>
    <p:sldId id="476" r:id="rId20"/>
    <p:sldId id="478" r:id="rId21"/>
    <p:sldId id="479" r:id="rId22"/>
    <p:sldId id="480" r:id="rId23"/>
    <p:sldId id="481" r:id="rId24"/>
    <p:sldId id="482" r:id="rId25"/>
    <p:sldId id="477" r:id="rId26"/>
    <p:sldId id="462" r:id="rId27"/>
    <p:sldId id="463" r:id="rId28"/>
    <p:sldId id="385" r:id="rId29"/>
    <p:sldId id="468" r:id="rId30"/>
    <p:sldId id="276" r:id="rId31"/>
    <p:sldId id="273" r:id="rId32"/>
    <p:sldId id="469" r:id="rId33"/>
    <p:sldId id="275" r:id="rId34"/>
    <p:sldId id="264" r:id="rId35"/>
    <p:sldId id="265" r:id="rId36"/>
    <p:sldId id="266" r:id="rId37"/>
    <p:sldId id="364" r:id="rId38"/>
    <p:sldId id="365" r:id="rId39"/>
    <p:sldId id="375" r:id="rId40"/>
    <p:sldId id="381" r:id="rId41"/>
    <p:sldId id="383" r:id="rId42"/>
    <p:sldId id="371" r:id="rId43"/>
    <p:sldId id="262" r:id="rId44"/>
    <p:sldId id="372" r:id="rId45"/>
    <p:sldId id="263" r:id="rId46"/>
    <p:sldId id="486" r:id="rId47"/>
    <p:sldId id="46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26"/>
    <p:restoredTop sz="94663"/>
  </p:normalViewPr>
  <p:slideViewPr>
    <p:cSldViewPr snapToGrid="0">
      <p:cViewPr varScale="1">
        <p:scale>
          <a:sx n="117" d="100"/>
          <a:sy n="117" d="100"/>
        </p:scale>
        <p:origin x="4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1DA8C5-FD7A-4E64-ADD0-C23F5E7F56B1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5937655-D476-4F2D-A3E9-F4711D3D4840}">
      <dgm:prSet/>
      <dgm:spPr/>
      <dgm:t>
        <a:bodyPr/>
        <a:lstStyle/>
        <a:p>
          <a:r>
            <a:rPr lang="en-US" baseline="0"/>
            <a:t>Entregue aos pais por Deus</a:t>
          </a:r>
          <a:endParaRPr lang="en-US"/>
        </a:p>
      </dgm:t>
    </dgm:pt>
    <dgm:pt modelId="{5794AFBD-0ACA-445F-A4D3-F8F57387AB44}" type="parTrans" cxnId="{3E861144-5F8F-416E-9743-0F5ECCC612B8}">
      <dgm:prSet/>
      <dgm:spPr/>
      <dgm:t>
        <a:bodyPr/>
        <a:lstStyle/>
        <a:p>
          <a:endParaRPr lang="en-US"/>
        </a:p>
      </dgm:t>
    </dgm:pt>
    <dgm:pt modelId="{BBF4D09B-2CF5-4264-8A2E-EEEF508A3871}" type="sibTrans" cxnId="{3E861144-5F8F-416E-9743-0F5ECCC612B8}">
      <dgm:prSet/>
      <dgm:spPr/>
      <dgm:t>
        <a:bodyPr/>
        <a:lstStyle/>
        <a:p>
          <a:endParaRPr lang="en-US"/>
        </a:p>
      </dgm:t>
    </dgm:pt>
    <dgm:pt modelId="{2CAA0AF1-86B8-4219-A6C3-FA20BE96D6DE}">
      <dgm:prSet/>
      <dgm:spPr/>
      <dgm:t>
        <a:bodyPr/>
        <a:lstStyle/>
        <a:p>
          <a:r>
            <a:rPr lang="en-US" baseline="0"/>
            <a:t>Fortalecida pelo exercício da mesma </a:t>
          </a:r>
          <a:endParaRPr lang="en-US"/>
        </a:p>
      </dgm:t>
    </dgm:pt>
    <dgm:pt modelId="{C0267658-1CCD-4FED-8984-FA1EFC13420A}" type="parTrans" cxnId="{1E2BBA5B-AB55-4B53-B7BB-950EF547CF1F}">
      <dgm:prSet/>
      <dgm:spPr/>
      <dgm:t>
        <a:bodyPr/>
        <a:lstStyle/>
        <a:p>
          <a:endParaRPr lang="en-US"/>
        </a:p>
      </dgm:t>
    </dgm:pt>
    <dgm:pt modelId="{DC13B9CD-CEDD-42E7-B241-824551FA73D3}" type="sibTrans" cxnId="{1E2BBA5B-AB55-4B53-B7BB-950EF547CF1F}">
      <dgm:prSet/>
      <dgm:spPr/>
      <dgm:t>
        <a:bodyPr/>
        <a:lstStyle/>
        <a:p>
          <a:endParaRPr lang="en-US"/>
        </a:p>
      </dgm:t>
    </dgm:pt>
    <dgm:pt modelId="{8C37FEC7-B837-4639-A17C-ACC54C0E67ED}">
      <dgm:prSet/>
      <dgm:spPr/>
      <dgm:t>
        <a:bodyPr/>
        <a:lstStyle/>
        <a:p>
          <a:r>
            <a:rPr lang="en-US" baseline="0"/>
            <a:t>Mantida pela consistência…</a:t>
          </a:r>
          <a:endParaRPr lang="en-US"/>
        </a:p>
      </dgm:t>
    </dgm:pt>
    <dgm:pt modelId="{10A0189C-79B7-4BDF-BFFE-FD31F6E536DB}" type="parTrans" cxnId="{02BC1C42-A7E6-4DCE-A22E-6EA9A1FF5ACD}">
      <dgm:prSet/>
      <dgm:spPr/>
      <dgm:t>
        <a:bodyPr/>
        <a:lstStyle/>
        <a:p>
          <a:endParaRPr lang="en-US"/>
        </a:p>
      </dgm:t>
    </dgm:pt>
    <dgm:pt modelId="{EEBA2FA1-EDB3-4DB7-8980-58583B7D43F5}" type="sibTrans" cxnId="{02BC1C42-A7E6-4DCE-A22E-6EA9A1FF5ACD}">
      <dgm:prSet/>
      <dgm:spPr/>
      <dgm:t>
        <a:bodyPr/>
        <a:lstStyle/>
        <a:p>
          <a:endParaRPr lang="en-US"/>
        </a:p>
      </dgm:t>
    </dgm:pt>
    <dgm:pt modelId="{F4351552-9361-492A-8C85-42E6D46E38CD}">
      <dgm:prSet/>
      <dgm:spPr/>
      <dgm:t>
        <a:bodyPr/>
        <a:lstStyle/>
        <a:p>
          <a:r>
            <a:rPr lang="en-US" baseline="0"/>
            <a:t>Reconhecida pelo amor, autosacrifício sabedoria e coerência…</a:t>
          </a:r>
          <a:endParaRPr lang="en-US"/>
        </a:p>
      </dgm:t>
    </dgm:pt>
    <dgm:pt modelId="{C10FFA01-6264-474B-83CC-96DD9268BD13}" type="parTrans" cxnId="{DB25544D-5FA4-417F-B6FE-2AE899B59F6C}">
      <dgm:prSet/>
      <dgm:spPr/>
      <dgm:t>
        <a:bodyPr/>
        <a:lstStyle/>
        <a:p>
          <a:endParaRPr lang="en-US"/>
        </a:p>
      </dgm:t>
    </dgm:pt>
    <dgm:pt modelId="{68B42224-79D1-428C-A5BE-C5873FEF7528}" type="sibTrans" cxnId="{DB25544D-5FA4-417F-B6FE-2AE899B59F6C}">
      <dgm:prSet/>
      <dgm:spPr/>
      <dgm:t>
        <a:bodyPr/>
        <a:lstStyle/>
        <a:p>
          <a:endParaRPr lang="en-US"/>
        </a:p>
      </dgm:t>
    </dgm:pt>
    <dgm:pt modelId="{8D4C9373-F7A7-6941-B5E8-0071849F8402}" type="pres">
      <dgm:prSet presAssocID="{5E1DA8C5-FD7A-4E64-ADD0-C23F5E7F56B1}" presName="diagram" presStyleCnt="0">
        <dgm:presLayoutVars>
          <dgm:dir/>
          <dgm:resizeHandles val="exact"/>
        </dgm:presLayoutVars>
      </dgm:prSet>
      <dgm:spPr/>
    </dgm:pt>
    <dgm:pt modelId="{68972F3B-98AA-FE47-A8B1-D6C1AF28440F}" type="pres">
      <dgm:prSet presAssocID="{D5937655-D476-4F2D-A3E9-F4711D3D4840}" presName="node" presStyleLbl="node1" presStyleIdx="0" presStyleCnt="4">
        <dgm:presLayoutVars>
          <dgm:bulletEnabled val="1"/>
        </dgm:presLayoutVars>
      </dgm:prSet>
      <dgm:spPr/>
    </dgm:pt>
    <dgm:pt modelId="{81AE3309-93B0-CD41-91E7-E061C1E1E2FC}" type="pres">
      <dgm:prSet presAssocID="{BBF4D09B-2CF5-4264-8A2E-EEEF508A3871}" presName="sibTrans" presStyleLbl="sibTrans2D1" presStyleIdx="0" presStyleCnt="3"/>
      <dgm:spPr/>
    </dgm:pt>
    <dgm:pt modelId="{EE2C950D-C507-F641-BC85-80C99CE28677}" type="pres">
      <dgm:prSet presAssocID="{BBF4D09B-2CF5-4264-8A2E-EEEF508A3871}" presName="connectorText" presStyleLbl="sibTrans2D1" presStyleIdx="0" presStyleCnt="3"/>
      <dgm:spPr/>
    </dgm:pt>
    <dgm:pt modelId="{E9F92F67-14BD-A441-A040-CEF922CB1C1A}" type="pres">
      <dgm:prSet presAssocID="{2CAA0AF1-86B8-4219-A6C3-FA20BE96D6DE}" presName="node" presStyleLbl="node1" presStyleIdx="1" presStyleCnt="4">
        <dgm:presLayoutVars>
          <dgm:bulletEnabled val="1"/>
        </dgm:presLayoutVars>
      </dgm:prSet>
      <dgm:spPr/>
    </dgm:pt>
    <dgm:pt modelId="{05D6EF73-24DB-B24F-B632-F20245665EFC}" type="pres">
      <dgm:prSet presAssocID="{DC13B9CD-CEDD-42E7-B241-824551FA73D3}" presName="sibTrans" presStyleLbl="sibTrans2D1" presStyleIdx="1" presStyleCnt="3"/>
      <dgm:spPr/>
    </dgm:pt>
    <dgm:pt modelId="{644E1D15-43A3-0A41-899F-1ABB56C05DDA}" type="pres">
      <dgm:prSet presAssocID="{DC13B9CD-CEDD-42E7-B241-824551FA73D3}" presName="connectorText" presStyleLbl="sibTrans2D1" presStyleIdx="1" presStyleCnt="3"/>
      <dgm:spPr/>
    </dgm:pt>
    <dgm:pt modelId="{EA7B0208-F3F4-F045-A6F1-68D4021FAFFA}" type="pres">
      <dgm:prSet presAssocID="{8C37FEC7-B837-4639-A17C-ACC54C0E67ED}" presName="node" presStyleLbl="node1" presStyleIdx="2" presStyleCnt="4">
        <dgm:presLayoutVars>
          <dgm:bulletEnabled val="1"/>
        </dgm:presLayoutVars>
      </dgm:prSet>
      <dgm:spPr/>
    </dgm:pt>
    <dgm:pt modelId="{D5AD4CA8-E122-9D49-86BD-9B317C8FC085}" type="pres">
      <dgm:prSet presAssocID="{EEBA2FA1-EDB3-4DB7-8980-58583B7D43F5}" presName="sibTrans" presStyleLbl="sibTrans2D1" presStyleIdx="2" presStyleCnt="3"/>
      <dgm:spPr/>
    </dgm:pt>
    <dgm:pt modelId="{1DB22523-BFB7-244C-9F18-65E05DEE5278}" type="pres">
      <dgm:prSet presAssocID="{EEBA2FA1-EDB3-4DB7-8980-58583B7D43F5}" presName="connectorText" presStyleLbl="sibTrans2D1" presStyleIdx="2" presStyleCnt="3"/>
      <dgm:spPr/>
    </dgm:pt>
    <dgm:pt modelId="{F038F593-53CE-7A47-BF63-A2DABEC56F9C}" type="pres">
      <dgm:prSet presAssocID="{F4351552-9361-492A-8C85-42E6D46E38CD}" presName="node" presStyleLbl="node1" presStyleIdx="3" presStyleCnt="4">
        <dgm:presLayoutVars>
          <dgm:bulletEnabled val="1"/>
        </dgm:presLayoutVars>
      </dgm:prSet>
      <dgm:spPr/>
    </dgm:pt>
  </dgm:ptLst>
  <dgm:cxnLst>
    <dgm:cxn modelId="{8FC5951D-61F1-8244-81BE-2AE8954EE993}" type="presOf" srcId="{EEBA2FA1-EDB3-4DB7-8980-58583B7D43F5}" destId="{1DB22523-BFB7-244C-9F18-65E05DEE5278}" srcOrd="1" destOrd="0" presId="urn:microsoft.com/office/officeart/2005/8/layout/process5"/>
    <dgm:cxn modelId="{77254722-2366-9649-8A99-015EAA70BB30}" type="presOf" srcId="{D5937655-D476-4F2D-A3E9-F4711D3D4840}" destId="{68972F3B-98AA-FE47-A8B1-D6C1AF28440F}" srcOrd="0" destOrd="0" presId="urn:microsoft.com/office/officeart/2005/8/layout/process5"/>
    <dgm:cxn modelId="{02BC1C42-A7E6-4DCE-A22E-6EA9A1FF5ACD}" srcId="{5E1DA8C5-FD7A-4E64-ADD0-C23F5E7F56B1}" destId="{8C37FEC7-B837-4639-A17C-ACC54C0E67ED}" srcOrd="2" destOrd="0" parTransId="{10A0189C-79B7-4BDF-BFFE-FD31F6E536DB}" sibTransId="{EEBA2FA1-EDB3-4DB7-8980-58583B7D43F5}"/>
    <dgm:cxn modelId="{3E861144-5F8F-416E-9743-0F5ECCC612B8}" srcId="{5E1DA8C5-FD7A-4E64-ADD0-C23F5E7F56B1}" destId="{D5937655-D476-4F2D-A3E9-F4711D3D4840}" srcOrd="0" destOrd="0" parTransId="{5794AFBD-0ACA-445F-A4D3-F8F57387AB44}" sibTransId="{BBF4D09B-2CF5-4264-8A2E-EEEF508A3871}"/>
    <dgm:cxn modelId="{DB25544D-5FA4-417F-B6FE-2AE899B59F6C}" srcId="{5E1DA8C5-FD7A-4E64-ADD0-C23F5E7F56B1}" destId="{F4351552-9361-492A-8C85-42E6D46E38CD}" srcOrd="3" destOrd="0" parTransId="{C10FFA01-6264-474B-83CC-96DD9268BD13}" sibTransId="{68B42224-79D1-428C-A5BE-C5873FEF7528}"/>
    <dgm:cxn modelId="{24D98D5A-A298-664A-9C0A-857D9F196E3B}" type="presOf" srcId="{2CAA0AF1-86B8-4219-A6C3-FA20BE96D6DE}" destId="{E9F92F67-14BD-A441-A040-CEF922CB1C1A}" srcOrd="0" destOrd="0" presId="urn:microsoft.com/office/officeart/2005/8/layout/process5"/>
    <dgm:cxn modelId="{1E2BBA5B-AB55-4B53-B7BB-950EF547CF1F}" srcId="{5E1DA8C5-FD7A-4E64-ADD0-C23F5E7F56B1}" destId="{2CAA0AF1-86B8-4219-A6C3-FA20BE96D6DE}" srcOrd="1" destOrd="0" parTransId="{C0267658-1CCD-4FED-8984-FA1EFC13420A}" sibTransId="{DC13B9CD-CEDD-42E7-B241-824551FA73D3}"/>
    <dgm:cxn modelId="{354D1561-FF08-F848-BAAC-30D926C3B5EE}" type="presOf" srcId="{F4351552-9361-492A-8C85-42E6D46E38CD}" destId="{F038F593-53CE-7A47-BF63-A2DABEC56F9C}" srcOrd="0" destOrd="0" presId="urn:microsoft.com/office/officeart/2005/8/layout/process5"/>
    <dgm:cxn modelId="{C4E3C070-E868-CA4C-9C21-8F329A193FF4}" type="presOf" srcId="{BBF4D09B-2CF5-4264-8A2E-EEEF508A3871}" destId="{EE2C950D-C507-F641-BC85-80C99CE28677}" srcOrd="1" destOrd="0" presId="urn:microsoft.com/office/officeart/2005/8/layout/process5"/>
    <dgm:cxn modelId="{4F09EC7B-1BE3-A942-82F8-629590F26912}" type="presOf" srcId="{8C37FEC7-B837-4639-A17C-ACC54C0E67ED}" destId="{EA7B0208-F3F4-F045-A6F1-68D4021FAFFA}" srcOrd="0" destOrd="0" presId="urn:microsoft.com/office/officeart/2005/8/layout/process5"/>
    <dgm:cxn modelId="{32D8A984-67C0-6747-A51C-7CC34347EB0A}" type="presOf" srcId="{5E1DA8C5-FD7A-4E64-ADD0-C23F5E7F56B1}" destId="{8D4C9373-F7A7-6941-B5E8-0071849F8402}" srcOrd="0" destOrd="0" presId="urn:microsoft.com/office/officeart/2005/8/layout/process5"/>
    <dgm:cxn modelId="{301916A1-9AA6-7447-920C-F7630A1E419A}" type="presOf" srcId="{BBF4D09B-2CF5-4264-8A2E-EEEF508A3871}" destId="{81AE3309-93B0-CD41-91E7-E061C1E1E2FC}" srcOrd="0" destOrd="0" presId="urn:microsoft.com/office/officeart/2005/8/layout/process5"/>
    <dgm:cxn modelId="{63DDAEB8-6480-8F44-AF6A-F5CBB8FD719C}" type="presOf" srcId="{EEBA2FA1-EDB3-4DB7-8980-58583B7D43F5}" destId="{D5AD4CA8-E122-9D49-86BD-9B317C8FC085}" srcOrd="0" destOrd="0" presId="urn:microsoft.com/office/officeart/2005/8/layout/process5"/>
    <dgm:cxn modelId="{9A88EFD5-B7A7-B144-93EC-38702F41A462}" type="presOf" srcId="{DC13B9CD-CEDD-42E7-B241-824551FA73D3}" destId="{644E1D15-43A3-0A41-899F-1ABB56C05DDA}" srcOrd="1" destOrd="0" presId="urn:microsoft.com/office/officeart/2005/8/layout/process5"/>
    <dgm:cxn modelId="{8BED6FF8-89A4-4547-BE49-A3107221FA23}" type="presOf" srcId="{DC13B9CD-CEDD-42E7-B241-824551FA73D3}" destId="{05D6EF73-24DB-B24F-B632-F20245665EFC}" srcOrd="0" destOrd="0" presId="urn:microsoft.com/office/officeart/2005/8/layout/process5"/>
    <dgm:cxn modelId="{12788A21-236E-EE48-B1AE-8A7E2D8BF9A6}" type="presParOf" srcId="{8D4C9373-F7A7-6941-B5E8-0071849F8402}" destId="{68972F3B-98AA-FE47-A8B1-D6C1AF28440F}" srcOrd="0" destOrd="0" presId="urn:microsoft.com/office/officeart/2005/8/layout/process5"/>
    <dgm:cxn modelId="{20116793-71DB-2E40-BDC1-72E277F71314}" type="presParOf" srcId="{8D4C9373-F7A7-6941-B5E8-0071849F8402}" destId="{81AE3309-93B0-CD41-91E7-E061C1E1E2FC}" srcOrd="1" destOrd="0" presId="urn:microsoft.com/office/officeart/2005/8/layout/process5"/>
    <dgm:cxn modelId="{918FB2F7-D90B-0D46-8E27-BAD5502874E1}" type="presParOf" srcId="{81AE3309-93B0-CD41-91E7-E061C1E1E2FC}" destId="{EE2C950D-C507-F641-BC85-80C99CE28677}" srcOrd="0" destOrd="0" presId="urn:microsoft.com/office/officeart/2005/8/layout/process5"/>
    <dgm:cxn modelId="{23331834-31A5-9644-9237-FECDCC6390B6}" type="presParOf" srcId="{8D4C9373-F7A7-6941-B5E8-0071849F8402}" destId="{E9F92F67-14BD-A441-A040-CEF922CB1C1A}" srcOrd="2" destOrd="0" presId="urn:microsoft.com/office/officeart/2005/8/layout/process5"/>
    <dgm:cxn modelId="{93ADF5F1-1358-4648-8365-083F63623E70}" type="presParOf" srcId="{8D4C9373-F7A7-6941-B5E8-0071849F8402}" destId="{05D6EF73-24DB-B24F-B632-F20245665EFC}" srcOrd="3" destOrd="0" presId="urn:microsoft.com/office/officeart/2005/8/layout/process5"/>
    <dgm:cxn modelId="{4480CA43-4C06-774D-9101-60328068B3A3}" type="presParOf" srcId="{05D6EF73-24DB-B24F-B632-F20245665EFC}" destId="{644E1D15-43A3-0A41-899F-1ABB56C05DDA}" srcOrd="0" destOrd="0" presId="urn:microsoft.com/office/officeart/2005/8/layout/process5"/>
    <dgm:cxn modelId="{EAF52063-EC5F-1B41-9A4B-547AF7DFF204}" type="presParOf" srcId="{8D4C9373-F7A7-6941-B5E8-0071849F8402}" destId="{EA7B0208-F3F4-F045-A6F1-68D4021FAFFA}" srcOrd="4" destOrd="0" presId="urn:microsoft.com/office/officeart/2005/8/layout/process5"/>
    <dgm:cxn modelId="{655C4155-86E2-544C-9EFC-70FA0F150A23}" type="presParOf" srcId="{8D4C9373-F7A7-6941-B5E8-0071849F8402}" destId="{D5AD4CA8-E122-9D49-86BD-9B317C8FC085}" srcOrd="5" destOrd="0" presId="urn:microsoft.com/office/officeart/2005/8/layout/process5"/>
    <dgm:cxn modelId="{2BDF293B-A86B-424B-909B-95061DA613E7}" type="presParOf" srcId="{D5AD4CA8-E122-9D49-86BD-9B317C8FC085}" destId="{1DB22523-BFB7-244C-9F18-65E05DEE5278}" srcOrd="0" destOrd="0" presId="urn:microsoft.com/office/officeart/2005/8/layout/process5"/>
    <dgm:cxn modelId="{D070F960-EFBC-534E-A107-EB0CC9F29723}" type="presParOf" srcId="{8D4C9373-F7A7-6941-B5E8-0071849F8402}" destId="{F038F593-53CE-7A47-BF63-A2DABEC56F9C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972F3B-98AA-FE47-A8B1-D6C1AF28440F}">
      <dsp:nvSpPr>
        <dsp:cNvPr id="0" name=""/>
        <dsp:cNvSpPr/>
      </dsp:nvSpPr>
      <dsp:spPr>
        <a:xfrm>
          <a:off x="861371" y="1345"/>
          <a:ext cx="2457202" cy="14743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Entregue aos pais por Deus</a:t>
          </a:r>
          <a:endParaRPr lang="en-US" sz="1900" kern="1200"/>
        </a:p>
      </dsp:txBody>
      <dsp:txXfrm>
        <a:off x="904552" y="44526"/>
        <a:ext cx="2370840" cy="1387959"/>
      </dsp:txXfrm>
    </dsp:sp>
    <dsp:sp modelId="{81AE3309-93B0-CD41-91E7-E061C1E1E2FC}">
      <dsp:nvSpPr>
        <dsp:cNvPr id="0" name=""/>
        <dsp:cNvSpPr/>
      </dsp:nvSpPr>
      <dsp:spPr>
        <a:xfrm>
          <a:off x="3534807" y="433812"/>
          <a:ext cx="520927" cy="6093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534807" y="555689"/>
        <a:ext cx="364649" cy="365632"/>
      </dsp:txXfrm>
    </dsp:sp>
    <dsp:sp modelId="{E9F92F67-14BD-A441-A040-CEF922CB1C1A}">
      <dsp:nvSpPr>
        <dsp:cNvPr id="0" name=""/>
        <dsp:cNvSpPr/>
      </dsp:nvSpPr>
      <dsp:spPr>
        <a:xfrm>
          <a:off x="4301455" y="1345"/>
          <a:ext cx="2457202" cy="14743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Fortalecida pelo exercício da mesma </a:t>
          </a:r>
          <a:endParaRPr lang="en-US" sz="1900" kern="1200"/>
        </a:p>
      </dsp:txBody>
      <dsp:txXfrm>
        <a:off x="4344636" y="44526"/>
        <a:ext cx="2370840" cy="1387959"/>
      </dsp:txXfrm>
    </dsp:sp>
    <dsp:sp modelId="{05D6EF73-24DB-B24F-B632-F20245665EFC}">
      <dsp:nvSpPr>
        <dsp:cNvPr id="0" name=""/>
        <dsp:cNvSpPr/>
      </dsp:nvSpPr>
      <dsp:spPr>
        <a:xfrm>
          <a:off x="6974891" y="433812"/>
          <a:ext cx="520927" cy="6093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6974891" y="555689"/>
        <a:ext cx="364649" cy="365632"/>
      </dsp:txXfrm>
    </dsp:sp>
    <dsp:sp modelId="{EA7B0208-F3F4-F045-A6F1-68D4021FAFFA}">
      <dsp:nvSpPr>
        <dsp:cNvPr id="0" name=""/>
        <dsp:cNvSpPr/>
      </dsp:nvSpPr>
      <dsp:spPr>
        <a:xfrm>
          <a:off x="7741539" y="1345"/>
          <a:ext cx="2457202" cy="14743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Mantida pela consistência…</a:t>
          </a:r>
          <a:endParaRPr lang="en-US" sz="1900" kern="1200"/>
        </a:p>
      </dsp:txBody>
      <dsp:txXfrm>
        <a:off x="7784720" y="44526"/>
        <a:ext cx="2370840" cy="1387959"/>
      </dsp:txXfrm>
    </dsp:sp>
    <dsp:sp modelId="{D5AD4CA8-E122-9D49-86BD-9B317C8FC085}">
      <dsp:nvSpPr>
        <dsp:cNvPr id="0" name=""/>
        <dsp:cNvSpPr/>
      </dsp:nvSpPr>
      <dsp:spPr>
        <a:xfrm rot="5400000">
          <a:off x="8709676" y="1647671"/>
          <a:ext cx="520927" cy="6093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-5400000">
        <a:off x="8787324" y="1691900"/>
        <a:ext cx="365632" cy="364649"/>
      </dsp:txXfrm>
    </dsp:sp>
    <dsp:sp modelId="{F038F593-53CE-7A47-BF63-A2DABEC56F9C}">
      <dsp:nvSpPr>
        <dsp:cNvPr id="0" name=""/>
        <dsp:cNvSpPr/>
      </dsp:nvSpPr>
      <dsp:spPr>
        <a:xfrm>
          <a:off x="7741539" y="2458548"/>
          <a:ext cx="2457202" cy="147432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Reconhecida pelo amor, autosacrifício sabedoria e coerência…</a:t>
          </a:r>
          <a:endParaRPr lang="en-US" sz="1900" kern="1200"/>
        </a:p>
      </dsp:txBody>
      <dsp:txXfrm>
        <a:off x="7784720" y="2501729"/>
        <a:ext cx="2370840" cy="1387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87515-A190-C649-B702-A724A88A9CDB}" type="datetimeFigureOut">
              <a:rPr lang="pt-PT" smtClean="0"/>
              <a:t>19/04/26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118CA-4D84-144D-9CD8-2D83E38A3F1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98285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– Uma só coisa é necessária (Daniel)</a:t>
            </a:r>
          </a:p>
          <a:p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E, respondendo Jesus, disse-lhe: Marta, Marta, estás ansiosa e afadigada com muitas coisas, </a:t>
            </a:r>
            <a:r>
              <a:rPr lang="pt-PT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uma só é necessária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e Maria escolheu a boa parte, a qual não lhe será tirada. Lucas 10:41,42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 pessoa que recusa entregar-se a Deus, acha-se sob o domínio de outro poder. Não pertence a si mesma. Pode falar de liberdade, mas está na mais vil servidão. Não lhe é permitido ver a beleza da verdade, pois sua mente se encontra sob o poder de Satanás. Enquanto se lisonjeia de seguir os ditames de seu próprio discernimento, obedece à vontade do príncipe das trevas. Cristo veio quebrar as algemas da escravidão do pecado para a alma. “Se pois o Filho vos libertar, verdadeiramente sereis livres.” “A lei do Espírito de vida, em Cristo Jesus” nos liberta “da lei do pecado e da morte”. Romanos 8:2. DTN 328.5</a:t>
            </a:r>
            <a:b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há constrangimento na obra da redenção. Não se exerce nenhuma força externa. Sob a influência do Espírito de Deus, o homem é deixado livre para escolher a quem há de servir. Na mudança que se opera quando a alma se entrega a Cristo, há o mais alto senso de liberdade. A expulsão do pecado é ato da própria alma. Na verdade, não possuímos capacidade para livrar-nos do poder de Satanás; mas quando desejamos ser libertos do pecado e, em nossa grande necessidade, clamamos por um poder fora de nós e a nós superior, as faculdades da alma são revestidas da divina energia do Espírito Santo, e obedecem aos ditames da vontade no cumprir o querer de Deus. DTN 328.6</a:t>
            </a:r>
            <a:b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PT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EA510-8B24-1747-887A-402E1766B747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18379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 – A segunda coisa mais importante – Uma frente Unida (Cris)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Companheirismo feliz (LA Cap. 16) 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No casamento ainda não estão unidos...é obra da vida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Não alimentar ideia de que união foi um erro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Não tentar dominar, obrigar o outro a agir de determinada maneira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Não permitir aspereza na voz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Dar amor em vez de exigir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Cuidado com fardos desnecessários...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Negar o eu pelo outro ou cuidar do eu à revelia do outro...faz oscilar a balança...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Frente Unida (LA Cap. 53)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Não deve haver divisão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Um muito severo e outro condescendente (esquerda e direita) Isa 30:21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Jamais criticar planos e propósitos um do outro na presença dos filhos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Se não estão de acordo afastem-se da presença dos filhos até que solução seja encontrada</a:t>
            </a: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EA510-8B24-1747-887A-402E1766B747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6748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 – Qual é o meu papel?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Papel do pai (Daniel)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Posição e Responsabilidade do Pai (LA Cap.34)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Laço de União da Família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Cabeça da Família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esposa espera amor, interesse, auxílio na educação dos filhos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Os filhos esperam apoio e guia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Legislador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Sacerdote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Não pode trair seu sagrado depósito, não deve ceder sua autoridade paterna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Não deve agir por impulso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Precisa que atmosfera pura e santa circunde a sua alma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Nunca mostrar um espírito tirânico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Aprender diariamente de Cristo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EA510-8B24-1747-887A-402E1766B747}" type="slidenum">
              <a:rPr lang="pt-PT" smtClean="0"/>
              <a:t>43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44760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26638-23B4-45A6-CE5F-8BDAFDE95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E1244E80-A177-A81B-7BBE-CD74FE3D23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86867C75-01C3-9117-FFCF-BD4365617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 – Qual é o meu papel?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Papel do pai (Daniel)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Posição e Responsabilidade do Pai (LA Cap.34)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Laço de União da Família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Cabeça da Família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esposa espera amor, interesse, auxílio na educação dos filhos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Os filhos esperam apoio e guia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Legislador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Sacerdote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Não pode trair seu sagrado depósito, não deve ceder sua autoridade paterna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Não deve agir por impulso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Precisa que atmosfera pura e santa circunde a sua alma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Nunca mostrar um espírito tirânico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Aprender diariamente de Cristo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D00340A-096C-631E-CD1E-19E224853B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EA510-8B24-1747-887A-402E1766B747}" type="slidenum">
              <a:rPr lang="pt-PT" smtClean="0"/>
              <a:t>44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3347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Papel da mãe (Cris)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Igualdade com o marido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 mulher deve ocupar a posição que Deus originariamente lhe designou, de igualdade com o marido. O mundo necessita de mães que o sejam não meramente no nome, mas em todo o sentido da palavra. Podemos dizer, com segurança, que os deveres que distinguem a mulher são mais sagrados, mais santos, que os do homem. Compreenda a mulher a santidade de sua obra e na força e temor de Deus assuma a missão de sua vida. Eduque seus filhos para serem úteis neste mundo e para o lar no mundo melhor.” – {FC 101.1}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Autonomia e importância 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Desenvolver as suas faculdades e não ficar apenas dependente do marido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Não imergir a sua individualidade (capacidade de pensar e agir) na do marido (Deus é o dono da nossa individualidade)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“Sua obra na educação dos filhos é em todos os aspetos tão elevada e nobre como qualquer posição de honra que ele seja chamado a ocupar, ainda que seja a de principal juiz da nação.” – {FC 101.2}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Rainha do lar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“Os filhos devem ser ensinados a considerar sua mãe, não como uma escrava cujo trabalho seja servi-los, mas como uma rainha que deve guiá-los e dirigi-los, ensinando a eles mandamento sobre mandamento, regra sobre regra.” – {FC 102.2}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Educação dos filhos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“Em meio a todas as atividades da vida, são os filhos o mais sagrado dever da mãe.” – {FC 104.2}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“Enquanto o pai trata com coisas que devem perecer e passar, a mãe trata com o desenvolvimento de mentes e caracteres, trabalhando não apenas para o tempo, mas para a eternidade.” – {FC 103.1}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“Essa obra de modelar, refinar e polir pertence às mães. 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caráter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criança deve ser desenvolvido. A mãe deve gravar nas tábuas do coração lições perduráveis como a eternidade; e acarretará, sem dúvida, sobre si o desprazer do Senhor se negligenciar sua sagrada obra ou permitir que outros nela interfiram. ... A mãe cristã tem sua obra apontada por Deus, a qual não negligenciará se estiver intimamente associada com Deus e imbuída de Seu Espírito.”  – {FC 103.5}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Não apenas conduzir a Cristo, mas, educar para a utilidade, como discípulos de Cristo.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Guiada por princípios divinos, não por modas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Missionária de Deus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“A mãe é o instrumento de Deus para tornar cristã sua família. Ela deve ser o exemplo de religião bíblica, mostrando como sua influência deve nos controlar nas atividades e prazeres da vida diária, ensinando os filhos que somente pela graça podem ser salvos, através da fé, e que isso é um dom de Deus. Esse constante ensinamento do que Cristo é para nós e para eles, Seu amor, Sua bondade, Sua misericórdia, revelados no grande plano da redenção, fará sobre o coração impressão sagrada e santificada.” – {FC 104.4}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“A salutar influência que ela exerce no círculo do lar pode e deve se refletir na sua vizinhança e na igreja de Deus. O lar não é uma prisão para a mãe e esposa devotada.” – {FC 105.4}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“vivam não para satisfazer a si mesmas, mas para a glória de Deus. Cristo não Se agradou a Si mesmo, mas tomou sobre Si a forma de servo.”</a:t>
            </a:r>
            <a:r>
              <a:rPr lang="pt-PT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{FC 105.5}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EA510-8B24-1747-887A-402E1766B747}" type="slidenum">
              <a:rPr lang="pt-PT" smtClean="0"/>
              <a:t>45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4401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A427C-D9A5-01AC-AED5-CF551A3B4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7F8101EA-DDF2-A49A-2969-5353F4107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895CE93A-85EA-D923-7E76-0C9B011C7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Papel da mãe (Cris)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Igualdade com o marido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 mulher deve ocupar a posição que Deus originariamente lhe designou, de igualdade com o marido. O mundo necessita de mães que o sejam não meramente no nome, mas em todo o sentido da palavra. Podemos dizer, com segurança, que os deveres que distinguem a mulher são mais sagrados, mais santos, que os do homem. Compreenda a mulher a santidade de sua obra e na força e temor de Deus assuma a missão de sua vida. Eduque seus filhos para serem úteis neste mundo e para o lar no mundo melhor.” – {FC 101.1}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Autonomia e importância 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Desenvolver as suas faculdades e não ficar apenas dependente do marido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Não imergir a sua individualidade (capacidade de pensar e agir) na do marido (Deus é o dono da nossa individualidade)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“Sua obra na educação dos filhos é em todos os aspetos tão elevada e nobre como qualquer posição de honra que ele seja chamado a ocupar, ainda que seja a de principal juiz da nação.” – {FC 101.2}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Rainha do lar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“Os filhos devem ser ensinados a considerar sua mãe, não como uma escrava cujo trabalho seja servi-los, mas como uma rainha que deve guiá-los e dirigi-los, ensinando a eles mandamento sobre mandamento, regra sobre regra.” – {FC 102.2}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Educação dos filhos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“Em meio a todas as atividades da vida, são os filhos o mais sagrado dever da mãe.” – {FC 104.2}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“Enquanto o pai trata com coisas que devem perecer e passar, a mãe trata com o desenvolvimento de mentes e caracteres, trabalhando não apenas para o tempo, mas para a eternidade.” – {FC 103.1}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“Essa obra de modelar, refinar e polir pertence às mães. 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caráter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criança deve ser desenvolvido. A mãe deve gravar nas tábuas do coração lições perduráveis como a eternidade; e acarretará, sem dúvida, sobre si o desprazer do Senhor se negligenciar sua sagrada obra ou permitir que outros nela interfiram. ... A mãe cristã tem sua obra apontada por Deus, a qual não negligenciará se estiver intimamente associada com Deus e imbuída de Seu Espírito.”  – {FC 103.5}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Não apenas conduzir a Cristo, mas, educar para a utilidade, como discípulos de Cristo.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Guiada por princípios divinos, não por modas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Missionária de Deus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“A mãe é o instrumento de Deus para tornar cristã sua família. Ela deve ser o exemplo de religião bíblica, mostrando como sua influência deve nos controlar nas atividades e prazeres da vida diária, ensinando os filhos que somente pela graça podem ser salvos, através da fé, e que isso é um dom de Deus. Esse constante ensinamento do que Cristo é para nós e para eles, Seu amor, Sua bondade, Sua misericórdia, revelados no grande plano da redenção, fará sobre o coração impressão sagrada e santificada.” – {FC 104.4}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“A salutar influência que ela exerce no círculo do lar pode e deve se refletir na sua vizinhança e na igreja de Deus. O lar não é uma prisão para a mãe e esposa devotada.” – {FC 105.4}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“vivam não para satisfazer a si mesmas, mas para a glória de Deus. Cristo não Se agradou a Si mesmo, mas tomou sobre Si a forma de servo.”</a:t>
            </a:r>
            <a:r>
              <a:rPr lang="pt-PT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{FC 105.5}</a:t>
            </a:r>
          </a:p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62CAE2F-C540-BD8B-1E07-7504CB533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EA510-8B24-1747-887A-402E1766B747}" type="slidenum">
              <a:rPr lang="pt-PT" smtClean="0"/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0609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8E5E-745C-407D-B425-C78EBF08D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822960"/>
            <a:ext cx="6057899" cy="5015169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7A4D5-56F4-4287-B174-56C55B18F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113" y="3003642"/>
            <a:ext cx="3522199" cy="2900274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B9C19-FEE0-4852-B181-14A0DD77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27DDF-01B7-463C-82BC-BBF429618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2056A-C3EE-4809-B1F3-1CEEEA266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40FCEE-B6E2-46D0-9BB0-F45F79545E9D}"/>
              </a:ext>
            </a:extLst>
          </p:cNvPr>
          <p:cNvCxnSpPr>
            <a:cxnSpLocks/>
          </p:cNvCxnSpPr>
          <p:nvPr/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D2FB83-3783-4477-80B5-DA5BF10BAF57}"/>
              </a:ext>
            </a:extLst>
          </p:cNvPr>
          <p:cNvCxnSpPr>
            <a:cxnSpLocks/>
          </p:cNvCxnSpPr>
          <p:nvPr/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3EA203-71D5-49C0-9626-FFA8E46787B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930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9A0A-70FC-426A-8B3B-60FAF980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47EC6-9753-4ABC-BB66-64CCC8BA0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71499" y="2036363"/>
            <a:ext cx="11059811" cy="3870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84D9F-DC99-4B4C-98CF-178BBBB7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A6840-AC0B-4260-8368-08E0A22D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5DAB8-EC07-4CCF-96EA-5D8ACDAE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38F1AC-9961-4786-A189-20863DD97F68}"/>
              </a:ext>
            </a:extLst>
          </p:cNvPr>
          <p:cNvCxnSpPr>
            <a:cxnSpLocks/>
          </p:cNvCxnSpPr>
          <p:nvPr/>
        </p:nvCxnSpPr>
        <p:spPr>
          <a:xfrm flipH="1">
            <a:off x="571500" y="1780979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331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75F678-EC03-4845-A51B-C90FA6A154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77953" y="797251"/>
            <a:ext cx="2483929" cy="52837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A8B4D-A39F-4528-975A-9C84BEE77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6094" y="797251"/>
            <a:ext cx="8101072" cy="52837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E4A23-6984-4AD1-A51D-600EDC26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73E28-C341-49CC-BAAB-0C0D1982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6D54A-8E86-4026-8DD0-5B0979BB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B05DA4-DF32-4D7A-9E4D-36309C90C5BB}"/>
              </a:ext>
            </a:extLst>
          </p:cNvPr>
          <p:cNvCxnSpPr>
            <a:cxnSpLocks/>
          </p:cNvCxnSpPr>
          <p:nvPr/>
        </p:nvCxnSpPr>
        <p:spPr>
          <a:xfrm flipH="1">
            <a:off x="566094" y="57711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CC7262-4997-41E4-976D-BA82E148280F}"/>
              </a:ext>
            </a:extLst>
          </p:cNvPr>
          <p:cNvCxnSpPr>
            <a:cxnSpLocks/>
          </p:cNvCxnSpPr>
          <p:nvPr/>
        </p:nvCxnSpPr>
        <p:spPr>
          <a:xfrm flipV="1">
            <a:off x="8875226" y="571500"/>
            <a:ext cx="0" cy="57114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5063B5-E478-4C41-AD40-49A39AE07429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665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B2ED8-7F53-4C03-A740-493E5079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11087-99A9-4100-B5F7-520880DE3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2075688"/>
            <a:ext cx="11059811" cy="3910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B4B20-1A65-4A26-B11E-6095083A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D52D3-E985-4FEB-89B9-57C75471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A751A-C72D-47C1-A7A6-E8510A40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41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81F78-07BF-45A9-92D4-E4E0A1E8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14255"/>
            <a:ext cx="6867115" cy="5009471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C2A83-A380-4828-BC68-C065C8BC5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817" y="914399"/>
            <a:ext cx="2370268" cy="2670273"/>
          </a:xfr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4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92B2F-8804-4195-A779-F5C67C25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99C26-4411-4833-A917-A45E62D5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8C7C7-F862-434D-A87A-DECE9FD2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0BAA4B-C4C0-40C1-8DC8-B4E2F8A68E12}"/>
              </a:ext>
            </a:extLst>
          </p:cNvPr>
          <p:cNvCxnSpPr>
            <a:cxnSpLocks/>
          </p:cNvCxnSpPr>
          <p:nvPr/>
        </p:nvCxnSpPr>
        <p:spPr>
          <a:xfrm>
            <a:off x="8872625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0A2259-2540-4B32-A999-2B46A6790E3D}"/>
              </a:ext>
            </a:extLst>
          </p:cNvPr>
          <p:cNvCxnSpPr>
            <a:cxnSpLocks/>
          </p:cNvCxnSpPr>
          <p:nvPr/>
        </p:nvCxnSpPr>
        <p:spPr>
          <a:xfrm flipH="1">
            <a:off x="566094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FB0ED-3F76-4403-AD0B-E738DD9D8CB6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15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6BD5F-CF53-4DD5-B8C5-27BBA2BB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09684"/>
            <a:ext cx="11049000" cy="105716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6C2E1-5D5E-409F-BEE8-F48CE86F5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447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BF823-1BFB-4CF0-BAF4-D660C8F1A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7082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F816E-EE02-44A4-8B81-B324ECFD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4D9E4-A693-44D2-A3E8-E3AABC90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F669F-4B8E-415D-A9BF-AD451F45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0AF959-FCDC-4B92-9324-06A06C0D56F2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958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85E5-82C4-4BAE-B2B0-A078ABD6C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69" y="699118"/>
            <a:ext cx="11025062" cy="1063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D15C7-F445-40F7-88F6-FD6526269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468" y="2022883"/>
            <a:ext cx="5230469" cy="564079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52C35-AA8E-4154-8A78-7DE9590E1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469" y="2866031"/>
            <a:ext cx="5157787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7EAC6-567C-4A4A-BB10-57EC14B97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1470" y="2022883"/>
            <a:ext cx="5183188" cy="564080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9A083F-AD60-4437-B32A-44035D78A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41470" y="2866031"/>
            <a:ext cx="5183188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BF86F-3266-4551-B680-06F401FF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5B38FE-80F9-4582-B2E1-B067C288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BEF32-F637-47A1-9ED3-AFC4F79F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C508D4-7C99-4B8D-BCDE-F0001BD345D9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9BF61B-7951-48F4-982B-9401A483FFBF}"/>
              </a:ext>
            </a:extLst>
          </p:cNvPr>
          <p:cNvCxnSpPr>
            <a:cxnSpLocks/>
          </p:cNvCxnSpPr>
          <p:nvPr/>
        </p:nvCxnSpPr>
        <p:spPr>
          <a:xfrm flipH="1">
            <a:off x="577485" y="273859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674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94CB-6BE5-4B9E-B0A6-54F83B20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17452"/>
            <a:ext cx="11049000" cy="116183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8643C-1A5D-4F23-B0D7-5B46F5E4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A3394-78CC-43B0-9762-5E826F8B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47F0A-1980-4E13-AB22-AE3B8AA44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9D858B-8A9C-4235-B151-81C99A3D20D2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C7798B-3ECB-4076-8955-A82116BB0D2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71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61D85-3E72-406F-AB26-B4ED9491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C831E-4321-467E-9090-C89C48CF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A9556-B3D8-4403-835F-11AE2D40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43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0AA48-D521-423D-B185-6490EF57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01" y="810344"/>
            <a:ext cx="3478084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4E6DD-DDD2-4ED6-B8A9-A8B6D765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809" y="931232"/>
            <a:ext cx="6700679" cy="5079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08F5E-AD33-4ACF-84C9-78B0FF6BE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2578608"/>
            <a:ext cx="3478783" cy="34172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7604E-7DD4-4497-B325-74F899E8A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2BEED-A8F6-4256-9539-4434694A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A1AA6-EE0B-48FD-A7DE-6CEE6A8C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F35B32-9A23-4805-94A6-96826D202139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2BA7DA-3944-40D4-91CD-40CA24DBB79B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EA0B78-39E7-4039-B8BE-4F425688C6DF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68B99C-0744-42EE-9713-AB0CEC3F5D8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388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2732-5D39-4B30-A499-D51BABC8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802204"/>
            <a:ext cx="3478787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F5AEC-77BC-4A52-8A56-C6479CA6A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23467" y="847384"/>
            <a:ext cx="6907844" cy="52168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A9240-8762-4C7D-AF22-A844CB2EC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498" y="2574906"/>
            <a:ext cx="3478787" cy="34357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95685-E45D-4E74-8B78-D3B8E85C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4/19/26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FCBA3-0FF5-47C2-901A-645F6185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30381-5320-46AD-A0B9-7C04B3E5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57A432-D933-402A-8657-216EE20450EE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B1E0F3-D71B-436F-A10B-B6EA7125F684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EE64F5-2B48-4A2E-BA5E-1D37F1A7C9A3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9BF9AA-A2C8-4233-B597-EB11C6D6A0E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39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1467D-9ED1-4211-A71E-41C91C755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89289"/>
            <a:ext cx="11049000" cy="1084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A6A1-C9C7-4FDF-B4DA-1E86B6A35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499" y="2075688"/>
            <a:ext cx="11059811" cy="381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CC44A-C635-4CD0-90E9-D9503AF4C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36732" y="6397103"/>
            <a:ext cx="3091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fld id="{1C8322F6-1C60-46CF-968C-BC20E470F443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BF682-1A47-492C-81E3-9DB0A50EC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5782" y="63971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C814B-9105-44ED-98A9-D326B2E2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4553" y="6397103"/>
            <a:ext cx="700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814345-41DE-42C5-8657-66C1417DF81A}"/>
              </a:ext>
            </a:extLst>
          </p:cNvPr>
          <p:cNvCxnSpPr>
            <a:cxnSpLocks/>
          </p:cNvCxnSpPr>
          <p:nvPr/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68E419-3727-4F5E-8840-AF149B33B0B7}"/>
              </a:ext>
            </a:extLst>
          </p:cNvPr>
          <p:cNvCxnSpPr>
            <a:cxnSpLocks/>
          </p:cNvCxnSpPr>
          <p:nvPr/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19B6EC-D7AE-452F-8D0C-D11BD3377F3E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00" baseline="0">
          <a:solidFill>
            <a:schemeClr val="tx1"/>
          </a:solidFill>
          <a:latin typeface="Batang" panose="02030600000101010101" pitchFamily="18" charset="-127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sca_esv=f6913a6b03d5cca2&amp;sxsrf=ANbL-n6sUOkktVW4gDKoU-MJrcklQ-3I3Q:1776588756863&amp;udm=7&amp;fbs=ADc_l-acAb_3MMOAUx0zmbUpgBqRiigBgL2I_pgQa-94zvB056c48xxqnjihmYfVbQXbEmrwECRtx-5g_o9XdUDgCCxm1yEI4EAUNVxyHWCrOsPBtGUaOYpc7HvXjbMRwsY8Vgv4Qi63bPJd-Kq46C4aDBO4oMRcAfcpO6w6x20HbNqAC32wT_fO-Mi5UlfwCq4c69jaYtBOn7md_fnqtNMe1PNaP2qjNQ&amp;q=experi%C3%AAncia+dos+marshmallows&amp;sa=X&amp;ved=2ahUKEwje5o7uxPmTAxWsUaQEHbq8J7kQtKgLegQIDxAB&amp;biw=1200&amp;bih=712&amp;dpr=2#fpstate=ive&amp;vld=cid:570bb709,vid:QX_oy9614HQ,st:0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DB5A641-C034-491E-8AA7-6B4FACC54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2A58D0-F914-FEB0-E51D-126BD33144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710" r="-1" b="18005"/>
          <a:stretch>
            <a:fillRect/>
          </a:stretch>
        </p:blipFill>
        <p:spPr>
          <a:xfrm>
            <a:off x="7471" y="10"/>
            <a:ext cx="1218452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43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08F29936-B1C0-9A14-2652-314CC68033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pt-PT" sz="2800" b="1" dirty="0"/>
          </a:p>
          <a:p>
            <a:pPr marL="228600" lvl="1" indent="0" algn="ctr">
              <a:buNone/>
              <a:defRPr/>
            </a:pPr>
            <a:r>
              <a:rPr lang="pt-PT" dirty="0"/>
              <a:t> </a:t>
            </a:r>
            <a:r>
              <a:rPr lang="pt-PT" sz="4000" dirty="0"/>
              <a:t>“Uma </a:t>
            </a:r>
            <a:r>
              <a:rPr lang="pt-PT" sz="4000" b="1" dirty="0"/>
              <a:t>família</a:t>
            </a:r>
            <a:r>
              <a:rPr lang="pt-PT" sz="4000" dirty="0"/>
              <a:t> bem </a:t>
            </a:r>
            <a:r>
              <a:rPr lang="pt-PT" sz="4000" b="1" dirty="0"/>
              <a:t>ordenada</a:t>
            </a:r>
            <a:r>
              <a:rPr lang="pt-PT" sz="4000" dirty="0"/>
              <a:t>, bem </a:t>
            </a:r>
            <a:r>
              <a:rPr lang="pt-PT" sz="4000" b="1" dirty="0"/>
              <a:t>disciplinada</a:t>
            </a:r>
            <a:r>
              <a:rPr lang="pt-PT" sz="4000" dirty="0"/>
              <a:t>, fala mais em favor do cristianismo do que todos os sermões que se possam pregar.”  </a:t>
            </a:r>
            <a:r>
              <a:rPr lang="pt-PT" sz="4000" b="1" dirty="0"/>
              <a:t>(LA, 32)</a:t>
            </a:r>
            <a:endParaRPr lang="en-US" sz="4000" dirty="0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49DB7E7-CA40-9DDB-6B5C-8C9ECAB83F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0689" y="689289"/>
            <a:ext cx="11059811" cy="138639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t-PT" b="1" dirty="0"/>
              <a:t>Plano Divino para a Família:</a:t>
            </a:r>
            <a:br>
              <a:rPr lang="pt-PT" b="1" dirty="0"/>
            </a:br>
            <a:r>
              <a:rPr lang="pt-PT" b="1" dirty="0"/>
              <a:t>PODEROSO INSTRUMENTO EVANGELÍSTICO</a:t>
            </a:r>
            <a:br>
              <a:rPr lang="pt-PT" b="1" dirty="0"/>
            </a:br>
            <a:endParaRPr lang="en-US" dirty="0"/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A22FC-F0D7-7EA2-D53D-E85E7A911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6D57BDED-6D02-CA88-C4E0-5197C98EC3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itchFamily="2" charset="2"/>
              <a:buNone/>
              <a:defRPr/>
            </a:pPr>
            <a:endParaRPr lang="pt-PT" sz="2800" b="1" dirty="0"/>
          </a:p>
          <a:p>
            <a:pPr marL="228600" lvl="1" indent="0" algn="ctr">
              <a:buNone/>
              <a:defRPr/>
            </a:pPr>
            <a:r>
              <a:rPr lang="pt-PT" sz="4800" i="1" dirty="0"/>
              <a:t>Um lar cristão bem ordenado é poderoso argumento em favor da realidade da religião cristã — argumento que o incrédulo não pode contradizer. LA 36.2</a:t>
            </a:r>
            <a:endParaRPr lang="en-US" sz="4800" dirty="0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F7E38681-1792-85CB-A747-20195A3074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0689" y="689289"/>
            <a:ext cx="11059811" cy="138639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t-PT" b="1" dirty="0"/>
              <a:t>Plano Divino para a Família:</a:t>
            </a:r>
            <a:br>
              <a:rPr lang="pt-PT" b="1" dirty="0"/>
            </a:br>
            <a:r>
              <a:rPr lang="pt-PT" b="1" dirty="0"/>
              <a:t>PODEROSO INSTRUMENTO EVANGELÍSTICO</a:t>
            </a:r>
            <a:br>
              <a:rPr lang="pt-PT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412680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15031-FD01-30D0-0ECD-E95FB4D47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3393D-49FF-DE03-780E-0F13F11FD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1508" y="849337"/>
            <a:ext cx="4561108" cy="5425017"/>
          </a:xfrm>
        </p:spPr>
        <p:txBody>
          <a:bodyPr anchor="b"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pt-PT" sz="2700" dirty="0"/>
              <a:t>“O </a:t>
            </a:r>
            <a:r>
              <a:rPr lang="pt-PT" sz="2700" b="1" dirty="0"/>
              <a:t>verdadeiro</a:t>
            </a:r>
            <a:r>
              <a:rPr lang="pt-PT" sz="2700" dirty="0"/>
              <a:t> </a:t>
            </a:r>
            <a:r>
              <a:rPr lang="pt-PT" sz="2700" b="1" dirty="0"/>
              <a:t>amor</a:t>
            </a:r>
            <a:r>
              <a:rPr lang="pt-PT" sz="2700" dirty="0"/>
              <a:t> é uma </a:t>
            </a:r>
            <a:r>
              <a:rPr lang="pt-PT" sz="2700" b="1" dirty="0"/>
              <a:t>planta</a:t>
            </a:r>
            <a:r>
              <a:rPr lang="pt-PT" sz="2700" dirty="0"/>
              <a:t> que precisa ser </a:t>
            </a:r>
            <a:r>
              <a:rPr lang="pt-PT" sz="2700" b="1" dirty="0"/>
              <a:t>cultivada</a:t>
            </a:r>
            <a:r>
              <a:rPr lang="pt-PT" sz="2700" dirty="0"/>
              <a:t>. Que a </a:t>
            </a:r>
            <a:r>
              <a:rPr lang="pt-PT" sz="2700" u="sng" dirty="0"/>
              <a:t>mulher</a:t>
            </a:r>
            <a:r>
              <a:rPr lang="pt-PT" sz="2700" dirty="0"/>
              <a:t> que </a:t>
            </a:r>
            <a:r>
              <a:rPr lang="pt-PT" sz="2700" u="sng" dirty="0"/>
              <a:t>deseje</a:t>
            </a:r>
            <a:r>
              <a:rPr lang="pt-PT" sz="2700" dirty="0"/>
              <a:t> uma </a:t>
            </a:r>
            <a:r>
              <a:rPr lang="pt-PT" sz="2700" u="sng" dirty="0"/>
              <a:t>união pacífica e feliz</a:t>
            </a:r>
            <a:r>
              <a:rPr lang="pt-PT" sz="2700" dirty="0"/>
              <a:t>, e queira escapar a futuras misérias e tristezas, </a:t>
            </a:r>
            <a:r>
              <a:rPr lang="pt-PT" sz="2700" u="sng" dirty="0"/>
              <a:t>indague</a:t>
            </a:r>
            <a:r>
              <a:rPr lang="pt-PT" sz="2700" dirty="0"/>
              <a:t>, </a:t>
            </a:r>
            <a:r>
              <a:rPr lang="pt-PT" sz="2700" u="sng" dirty="0"/>
              <a:t>antes</a:t>
            </a:r>
            <a:r>
              <a:rPr lang="pt-PT" sz="2700" dirty="0"/>
              <a:t> de </a:t>
            </a:r>
            <a:r>
              <a:rPr lang="pt-PT" sz="2700" u="sng" dirty="0"/>
              <a:t>entregar</a:t>
            </a:r>
            <a:r>
              <a:rPr lang="pt-PT" sz="2700" dirty="0"/>
              <a:t> suas </a:t>
            </a:r>
            <a:r>
              <a:rPr lang="pt-PT" sz="2700" u="sng" dirty="0"/>
              <a:t>afeições</a:t>
            </a:r>
            <a:r>
              <a:rPr lang="pt-PT" sz="2700" dirty="0"/>
              <a:t>: </a:t>
            </a:r>
            <a:r>
              <a:rPr lang="pt-PT" sz="2700" b="1" i="1" dirty="0"/>
              <a:t>Tem meu pretendente uma mãe? Qual é a qualidade do carácter dela? Reconhece ele suas obrigações para com ela? Tem consideração para com os seus desejos e sua felicidade?...</a:t>
            </a:r>
            <a:r>
              <a:rPr lang="pt-PT" sz="2700" dirty="0"/>
              <a:t> </a:t>
            </a:r>
            <a:endParaRPr lang="en-US" sz="27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40D7CC-1B72-AC52-337B-BFAF346D2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2270" r="12270"/>
          <a:stretch/>
        </p:blipFill>
        <p:spPr bwMode="auto">
          <a:xfrm>
            <a:off x="4699208" y="849338"/>
            <a:ext cx="6921292" cy="51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477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C041F-FCD7-D4D2-3992-8A0DE5062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ED4A5-14DE-02A7-288D-9B85264DE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849337"/>
            <a:ext cx="4343399" cy="5425017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pt-PT" sz="2700" dirty="0"/>
              <a:t>... Se ele não respeita nem honra a mãe, porventura manifestará respeito e amor, bondade e atenção para com a esposa? </a:t>
            </a:r>
            <a:r>
              <a:rPr lang="pt-PT" sz="2700" i="1" dirty="0"/>
              <a:t>Passada a novidade do casamento, continuará a amar-me? </a:t>
            </a:r>
            <a:r>
              <a:rPr lang="pt-PT" sz="2700" i="1" u="sng" dirty="0"/>
              <a:t>Será paciente com os meus erros, ou crítico, imperioso e ditatorial</a:t>
            </a:r>
            <a:r>
              <a:rPr lang="pt-PT" sz="2700" i="1" dirty="0"/>
              <a:t>?</a:t>
            </a:r>
            <a:r>
              <a:rPr lang="pt-PT" sz="2700" dirty="0"/>
              <a:t> </a:t>
            </a:r>
            <a:r>
              <a:rPr lang="pt-PT" sz="2700" b="1" dirty="0"/>
              <a:t>A afeição verdadeira passará por alto muitos erros; o amor não os distinguirá</a:t>
            </a:r>
            <a:r>
              <a:rPr lang="pt-PT" sz="2700" dirty="0"/>
              <a:t>.” </a:t>
            </a:r>
            <a:r>
              <a:rPr lang="pt-PT" sz="2700" b="1" dirty="0"/>
              <a:t>(MJ, 450)</a:t>
            </a:r>
            <a:endParaRPr lang="en-US" sz="27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597B1D-8936-76F2-E494-292B50DF2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2270" r="12270"/>
          <a:stretch/>
        </p:blipFill>
        <p:spPr bwMode="auto">
          <a:xfrm>
            <a:off x="4699208" y="849338"/>
            <a:ext cx="6921292" cy="51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10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D2570-A789-A0E2-BEA1-C38DA345E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4">
            <a:extLst>
              <a:ext uri="{FF2B5EF4-FFF2-40B4-BE49-F238E27FC236}">
                <a16:creationId xmlns:a16="http://schemas.microsoft.com/office/drawing/2014/main" id="{950F4FCC-B50C-69D2-4377-ABD2AA065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78" b="10464"/>
          <a:stretch>
            <a:fillRect/>
          </a:stretch>
        </p:blipFill>
        <p:spPr>
          <a:xfrm>
            <a:off x="565701" y="571499"/>
            <a:ext cx="11054799" cy="543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04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D26BC87E-DCC8-4E66-972D-A587756DF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82" y="0"/>
            <a:ext cx="121987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300597-D980-D16D-0F9D-6116DC122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822960"/>
            <a:ext cx="6108192" cy="365232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6000" dirty="0"/>
              <a:t>O </a:t>
            </a:r>
            <a:r>
              <a:rPr lang="en-US" sz="6000" dirty="0" err="1"/>
              <a:t>que</a:t>
            </a:r>
            <a:r>
              <a:rPr lang="en-US" sz="6000" dirty="0"/>
              <a:t> se </a:t>
            </a:r>
            <a:r>
              <a:rPr lang="en-US" sz="6000" dirty="0" err="1"/>
              <a:t>passa</a:t>
            </a:r>
            <a:r>
              <a:rPr lang="en-US" sz="6000" dirty="0"/>
              <a:t> </a:t>
            </a:r>
            <a:r>
              <a:rPr lang="en-US" sz="6000" dirty="0" err="1"/>
              <a:t>hoje</a:t>
            </a:r>
            <a:r>
              <a:rPr lang="en-US" sz="6000" dirty="0"/>
              <a:t> com a Família?</a:t>
            </a: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Quais </a:t>
            </a:r>
            <a:r>
              <a:rPr lang="en-US" sz="6000" dirty="0" err="1"/>
              <a:t>são</a:t>
            </a:r>
            <a:r>
              <a:rPr lang="en-US" sz="6000" dirty="0"/>
              <a:t> as </a:t>
            </a:r>
            <a:r>
              <a:rPr lang="en-US" sz="6000" dirty="0" err="1"/>
              <a:t>causas</a:t>
            </a:r>
            <a:r>
              <a:rPr lang="en-US" sz="6000" dirty="0"/>
              <a:t> </a:t>
            </a:r>
            <a:r>
              <a:rPr lang="en-US" sz="6000" dirty="0" err="1"/>
              <a:t>desta</a:t>
            </a:r>
            <a:r>
              <a:rPr lang="en-US" sz="6000" dirty="0"/>
              <a:t> crise?</a:t>
            </a:r>
            <a:br>
              <a:rPr lang="en-US" sz="6000" dirty="0"/>
            </a:br>
            <a:endParaRPr lang="en-US" sz="6000" dirty="0"/>
          </a:p>
        </p:txBody>
      </p: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8B45C962-0D68-4A01-9627-70DEBBC36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5" y="571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F1D89FBF-493B-4E7D-B511-7E40674F6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2576" y="571500"/>
            <a:ext cx="0" cy="5712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ivro Família em Crise ABU Livros Livraria Evangélica Casa da Bíblia Online  Livros">
            <a:extLst>
              <a:ext uri="{FF2B5EF4-FFF2-40B4-BE49-F238E27FC236}">
                <a16:creationId xmlns:a16="http://schemas.microsoft.com/office/drawing/2014/main" id="{E789291C-233C-95D8-1DD4-45F9B96A6B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4926" y="846068"/>
            <a:ext cx="3530957" cy="515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4BCC744E-5590-4542-B37F-B764470BF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6286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05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5E72B-E3DC-7440-2BD8-C6600DF87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arota adorável criança sentada no carrinho de compras em uma loja de  frutas de alimentos ou">
            <a:extLst>
              <a:ext uri="{FF2B5EF4-FFF2-40B4-BE49-F238E27FC236}">
                <a16:creationId xmlns:a16="http://schemas.microsoft.com/office/drawing/2014/main" id="{FB97EFD2-4558-B975-DFCE-761D4524CB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90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66898-0ECD-4EA5-3DDF-912ED66DF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ack older man suit Images - Free Download on Freepik">
            <a:extLst>
              <a:ext uri="{FF2B5EF4-FFF2-40B4-BE49-F238E27FC236}">
                <a16:creationId xmlns:a16="http://schemas.microsoft.com/office/drawing/2014/main" id="{89339D45-2594-8867-4102-CF5AC0058D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83"/>
          <a:stretch>
            <a:fillRect/>
          </a:stretch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129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6F39A-7C76-CCF6-49F3-1A6B1E8C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Uma Crise de Autoridade</a:t>
            </a:r>
          </a:p>
        </p:txBody>
      </p:sp>
      <p:pic>
        <p:nvPicPr>
          <p:cNvPr id="2052" name="Picture 4" descr="Geração rasca? | Editorial | PÚBLICO">
            <a:extLst>
              <a:ext uri="{FF2B5EF4-FFF2-40B4-BE49-F238E27FC236}">
                <a16:creationId xmlns:a16="http://schemas.microsoft.com/office/drawing/2014/main" id="{3CF9CAB9-A440-A631-3E67-638787B05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655" y="3435927"/>
            <a:ext cx="2493818" cy="24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ornal Público - 6ª Feira | Auchan">
            <a:extLst>
              <a:ext uri="{FF2B5EF4-FFF2-40B4-BE49-F238E27FC236}">
                <a16:creationId xmlns:a16="http://schemas.microsoft.com/office/drawing/2014/main" id="{108CE24D-CFE5-C338-B800-9F6CE9D17C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900" y="2067791"/>
            <a:ext cx="2497557" cy="196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3A7C3CE-552C-A9CE-41C0-219D8BBDCB46}"/>
              </a:ext>
            </a:extLst>
          </p:cNvPr>
          <p:cNvSpPr txBox="1">
            <a:spLocks/>
          </p:cNvSpPr>
          <p:nvPr/>
        </p:nvSpPr>
        <p:spPr>
          <a:xfrm>
            <a:off x="495300" y="2337972"/>
            <a:ext cx="5212773" cy="3162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  <a:cs typeface="+mj-cs"/>
              </a:defRPr>
            </a:lvl1pPr>
          </a:lstStyle>
          <a:p>
            <a:pPr algn="ctr"/>
            <a:r>
              <a:rPr lang="pt-PT" dirty="0"/>
              <a:t>Geração Rasca ou Geração à Rasca ?</a:t>
            </a:r>
          </a:p>
          <a:p>
            <a:pPr algn="ctr"/>
            <a:endParaRPr lang="pt-PT" sz="2000" dirty="0"/>
          </a:p>
          <a:p>
            <a:pPr algn="ctr"/>
            <a:r>
              <a:rPr lang="pt-PT" sz="2000" dirty="0"/>
              <a:t>Vicente Jorge Silva, Março 1994</a:t>
            </a:r>
          </a:p>
        </p:txBody>
      </p:sp>
    </p:spTree>
    <p:extLst>
      <p:ext uri="{BB962C8B-B14F-4D97-AF65-F5344CB8AC3E}">
        <p14:creationId xmlns:p14="http://schemas.microsoft.com/office/powerpoint/2010/main" val="3946424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C49B4E-1E3A-1427-DC40-1CD2E59B7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5D28D120-1389-4B3F-BECB-0949DCCAC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82" y="0"/>
            <a:ext cx="121987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D7518-C635-E35E-CEF4-F68990DD6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786384"/>
            <a:ext cx="3656083" cy="26656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Uma Crise de Autoridade</a:t>
            </a:r>
          </a:p>
        </p:txBody>
      </p: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D927055D-9ECF-487E-91DD-FFA84AB92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333" y="571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Dicionário Priberam da Língua Portuguesa">
            <a:extLst>
              <a:ext uri="{FF2B5EF4-FFF2-40B4-BE49-F238E27FC236}">
                <a16:creationId xmlns:a16="http://schemas.microsoft.com/office/drawing/2014/main" id="{15A9E0BD-00F1-944B-FFAD-88862EEB58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7" r="10817" b="4"/>
          <a:stretch>
            <a:fillRect/>
          </a:stretch>
        </p:blipFill>
        <p:spPr bwMode="auto">
          <a:xfrm>
            <a:off x="571333" y="4287886"/>
            <a:ext cx="3568900" cy="172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B63B8B8-439E-4011-5B27-8F7CF234D06C}"/>
              </a:ext>
            </a:extLst>
          </p:cNvPr>
          <p:cNvSpPr txBox="1">
            <a:spLocks/>
          </p:cNvSpPr>
          <p:nvPr/>
        </p:nvSpPr>
        <p:spPr>
          <a:xfrm>
            <a:off x="4931765" y="989350"/>
            <a:ext cx="6699544" cy="50216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  <a:cs typeface="+mj-cs"/>
              </a:defRPr>
            </a:lvl1pPr>
          </a:lstStyle>
          <a:p>
            <a:pPr indent="-228600">
              <a:lnSpc>
                <a:spcPct val="120000"/>
              </a:lnSpc>
              <a:spcAft>
                <a:spcPts val="600"/>
              </a:spcAft>
              <a:buSzPct val="80000"/>
            </a:pPr>
            <a:r>
              <a:rPr lang="en-US" sz="2800" dirty="0" err="1">
                <a:latin typeface="+mn-lt"/>
                <a:ea typeface="+mn-ea"/>
                <a:cs typeface="+mn-cs"/>
              </a:rPr>
              <a:t>Autoridade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é</a:t>
            </a:r>
            <a:r>
              <a:rPr lang="en-US" sz="2800" dirty="0">
                <a:latin typeface="+mn-lt"/>
                <a:ea typeface="+mn-ea"/>
                <a:cs typeface="+mn-cs"/>
              </a:rPr>
              <a:t> o </a:t>
            </a:r>
            <a:r>
              <a:rPr lang="en-US" sz="2800" dirty="0" err="1">
                <a:latin typeface="+mn-lt"/>
                <a:ea typeface="+mn-ea"/>
                <a:cs typeface="+mn-cs"/>
              </a:rPr>
              <a:t>direito</a:t>
            </a:r>
            <a:r>
              <a:rPr lang="en-US" sz="2800" dirty="0">
                <a:latin typeface="+mn-lt"/>
                <a:ea typeface="+mn-ea"/>
                <a:cs typeface="+mn-cs"/>
              </a:rPr>
              <a:t>,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poder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ou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legitimidade</a:t>
            </a:r>
            <a:r>
              <a:rPr lang="en-US" sz="2800" dirty="0">
                <a:latin typeface="+mn-lt"/>
                <a:ea typeface="+mn-ea"/>
                <a:cs typeface="+mn-cs"/>
              </a:rPr>
              <a:t> para </a:t>
            </a:r>
            <a:r>
              <a:rPr lang="en-US" sz="2800" dirty="0" err="1">
                <a:latin typeface="+mn-lt"/>
                <a:ea typeface="+mn-ea"/>
                <a:cs typeface="+mn-cs"/>
              </a:rPr>
              <a:t>decidir</a:t>
            </a:r>
            <a:r>
              <a:rPr lang="en-US" sz="2800" dirty="0">
                <a:latin typeface="+mn-lt"/>
                <a:ea typeface="+mn-ea"/>
                <a:cs typeface="+mn-cs"/>
              </a:rPr>
              <a:t>, </a:t>
            </a:r>
            <a:r>
              <a:rPr lang="en-US" sz="2800" dirty="0" err="1">
                <a:latin typeface="+mn-lt"/>
                <a:ea typeface="+mn-ea"/>
                <a:cs typeface="+mn-cs"/>
              </a:rPr>
              <a:t>ordenar</a:t>
            </a:r>
            <a:r>
              <a:rPr lang="en-US" sz="2800" dirty="0">
                <a:latin typeface="+mn-lt"/>
                <a:ea typeface="+mn-ea"/>
                <a:cs typeface="+mn-cs"/>
              </a:rPr>
              <a:t>, </a:t>
            </a:r>
            <a:r>
              <a:rPr lang="en-US" sz="2800" dirty="0" err="1">
                <a:latin typeface="+mn-lt"/>
                <a:ea typeface="+mn-ea"/>
                <a:cs typeface="+mn-cs"/>
              </a:rPr>
              <a:t>comandar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ou</a:t>
            </a:r>
            <a:r>
              <a:rPr lang="en-US" sz="2800" dirty="0">
                <a:latin typeface="+mn-lt"/>
                <a:ea typeface="+mn-ea"/>
                <a:cs typeface="+mn-cs"/>
              </a:rPr>
              <a:t> se </a:t>
            </a:r>
            <a:r>
              <a:rPr lang="en-US" sz="2800" dirty="0" err="1">
                <a:latin typeface="+mn-lt"/>
                <a:ea typeface="+mn-ea"/>
                <a:cs typeface="+mn-cs"/>
              </a:rPr>
              <a:t>fazer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obedecer</a:t>
            </a:r>
            <a:r>
              <a:rPr lang="en-US" sz="2800" dirty="0">
                <a:latin typeface="+mn-lt"/>
                <a:ea typeface="+mn-ea"/>
                <a:cs typeface="+mn-cs"/>
              </a:rPr>
              <a:t>, </a:t>
            </a:r>
            <a:r>
              <a:rPr lang="en-US" sz="2800" dirty="0" err="1">
                <a:latin typeface="+mn-lt"/>
                <a:ea typeface="+mn-ea"/>
                <a:cs typeface="+mn-cs"/>
              </a:rPr>
              <a:t>seja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por</a:t>
            </a:r>
            <a:r>
              <a:rPr lang="en-US" sz="2800" dirty="0">
                <a:latin typeface="+mn-lt"/>
                <a:ea typeface="+mn-ea"/>
                <a:cs typeface="+mn-cs"/>
              </a:rPr>
              <a:t> cargo formal (</a:t>
            </a:r>
            <a:r>
              <a:rPr lang="en-US" sz="2800" dirty="0" err="1">
                <a:latin typeface="+mn-lt"/>
                <a:ea typeface="+mn-ea"/>
                <a:cs typeface="+mn-cs"/>
              </a:rPr>
              <a:t>autoridade</a:t>
            </a:r>
            <a:r>
              <a:rPr lang="en-US" sz="2800" dirty="0">
                <a:latin typeface="+mn-lt"/>
                <a:ea typeface="+mn-ea"/>
                <a:cs typeface="+mn-cs"/>
              </a:rPr>
              <a:t> legal/</a:t>
            </a:r>
            <a:r>
              <a:rPr lang="en-US" sz="2800" dirty="0" err="1">
                <a:latin typeface="+mn-lt"/>
                <a:ea typeface="+mn-ea"/>
                <a:cs typeface="+mn-cs"/>
              </a:rPr>
              <a:t>institucional</a:t>
            </a:r>
            <a:r>
              <a:rPr lang="en-US" sz="2800" dirty="0">
                <a:latin typeface="+mn-lt"/>
                <a:ea typeface="+mn-ea"/>
                <a:cs typeface="+mn-cs"/>
              </a:rPr>
              <a:t>) </a:t>
            </a:r>
            <a:r>
              <a:rPr lang="en-US" sz="2800" dirty="0" err="1">
                <a:latin typeface="+mn-lt"/>
                <a:ea typeface="+mn-ea"/>
                <a:cs typeface="+mn-cs"/>
              </a:rPr>
              <a:t>ou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reconhecimento</a:t>
            </a:r>
            <a:r>
              <a:rPr lang="en-US" sz="2800" dirty="0">
                <a:latin typeface="+mn-lt"/>
                <a:ea typeface="+mn-ea"/>
                <a:cs typeface="+mn-cs"/>
              </a:rPr>
              <a:t> de </a:t>
            </a:r>
            <a:r>
              <a:rPr lang="en-US" sz="2800" dirty="0" err="1">
                <a:latin typeface="+mn-lt"/>
                <a:ea typeface="+mn-ea"/>
                <a:cs typeface="+mn-cs"/>
              </a:rPr>
              <a:t>competência</a:t>
            </a:r>
            <a:r>
              <a:rPr lang="en-US" sz="2800" dirty="0">
                <a:latin typeface="+mn-lt"/>
                <a:ea typeface="+mn-ea"/>
                <a:cs typeface="+mn-cs"/>
              </a:rPr>
              <a:t>. </a:t>
            </a:r>
            <a:r>
              <a:rPr lang="en-US" sz="2800" dirty="0" err="1">
                <a:latin typeface="+mn-lt"/>
                <a:ea typeface="+mn-ea"/>
                <a:cs typeface="+mn-cs"/>
              </a:rPr>
              <a:t>Refere</a:t>
            </a:r>
            <a:r>
              <a:rPr lang="en-US" sz="2800" dirty="0">
                <a:latin typeface="+mn-lt"/>
                <a:ea typeface="+mn-ea"/>
                <a:cs typeface="+mn-cs"/>
              </a:rPr>
              <a:t>-se </a:t>
            </a:r>
            <a:r>
              <a:rPr lang="en-US" sz="2800" dirty="0" err="1">
                <a:latin typeface="+mn-lt"/>
                <a:ea typeface="+mn-ea"/>
                <a:cs typeface="+mn-cs"/>
              </a:rPr>
              <a:t>também</a:t>
            </a:r>
            <a:r>
              <a:rPr lang="en-US" sz="2800" dirty="0">
                <a:latin typeface="+mn-lt"/>
                <a:ea typeface="+mn-ea"/>
                <a:cs typeface="+mn-cs"/>
              </a:rPr>
              <a:t> a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pessoas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que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detêm</a:t>
            </a:r>
            <a:r>
              <a:rPr lang="en-US" sz="2800" dirty="0">
                <a:latin typeface="+mn-lt"/>
                <a:ea typeface="+mn-ea"/>
                <a:cs typeface="+mn-cs"/>
              </a:rPr>
              <a:t> esse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poder</a:t>
            </a:r>
            <a:r>
              <a:rPr lang="en-US" sz="2800" dirty="0">
                <a:latin typeface="+mn-lt"/>
                <a:ea typeface="+mn-ea"/>
                <a:cs typeface="+mn-cs"/>
              </a:rPr>
              <a:t> (ex: </a:t>
            </a:r>
            <a:r>
              <a:rPr lang="en-US" sz="2800" dirty="0" err="1">
                <a:latin typeface="+mn-lt"/>
                <a:ea typeface="+mn-ea"/>
                <a:cs typeface="+mn-cs"/>
              </a:rPr>
              <a:t>autoridades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policiais</a:t>
            </a:r>
            <a:r>
              <a:rPr lang="en-US" sz="2800" dirty="0">
                <a:latin typeface="+mn-lt"/>
                <a:ea typeface="+mn-ea"/>
                <a:cs typeface="+mn-cs"/>
              </a:rPr>
              <a:t>) </a:t>
            </a:r>
            <a:r>
              <a:rPr lang="en-US" sz="2800" dirty="0" err="1">
                <a:latin typeface="+mn-lt"/>
                <a:ea typeface="+mn-ea"/>
                <a:cs typeface="+mn-cs"/>
              </a:rPr>
              <a:t>ou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especialistas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numa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área</a:t>
            </a:r>
            <a:r>
              <a:rPr lang="en-US" sz="2800" dirty="0">
                <a:latin typeface="+mn-lt"/>
                <a:ea typeface="+mn-ea"/>
                <a:cs typeface="+mn-cs"/>
              </a:rPr>
              <a:t>. </a:t>
            </a:r>
          </a:p>
        </p:txBody>
      </p: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F0DC1883-8AF7-483D-9074-3C6D8AF57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Connector 4108">
            <a:extLst>
              <a:ext uri="{FF2B5EF4-FFF2-40B4-BE49-F238E27FC236}">
                <a16:creationId xmlns:a16="http://schemas.microsoft.com/office/drawing/2014/main" id="{1CF89D75-E5AC-4C45-9D87-228849A4C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22916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Connector 4110">
            <a:extLst>
              <a:ext uri="{FF2B5EF4-FFF2-40B4-BE49-F238E27FC236}">
                <a16:creationId xmlns:a16="http://schemas.microsoft.com/office/drawing/2014/main" id="{2EF75477-8086-4A8E-9F09-5DF9FA7DB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6366" y="4012345"/>
            <a:ext cx="38432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916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C228B-E2C3-23BD-BD9B-97A1586A2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Pedidos &amp; Sugestões para esta Formação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A3C43-58EE-7A1A-707C-E4EF7B139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87" y="2075688"/>
            <a:ext cx="11163224" cy="4782312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pt-PT" sz="4000" dirty="0"/>
              <a:t>Notamos que a nova geração de pais não consegue educar os filhos, nem tão pouco exercer autoridade sobre os filhos. Esse problema se reflete na sociedade e na igreja. Valores como o respeito pelos mais velhos, professores e autoridades, estão se perdendo na sociedade. A noção de santo ou sagrado é muito desrespeitada e a imagem de Deus é constantemente associada a um pai permissivo que satisfaz sempre os desejos dos filhos, uma espécie de sacerdote Eli. E depois quando percebem que Deus não é assim,  deixam a igreja.</a:t>
            </a:r>
            <a:endParaRPr lang="en-US" sz="4000" dirty="0"/>
          </a:p>
          <a:p>
            <a:r>
              <a:rPr lang="pt-PT" sz="4000" dirty="0"/>
              <a:t>Como devemos interpretar textos como: Provérbios 3:11-12; 13:24; 29:17; 29:15?</a:t>
            </a:r>
            <a:endParaRPr lang="en-US" sz="4000" dirty="0"/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56314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C4B6A6-2C24-9F76-3588-F0A382E49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437C5F6E-6369-5680-E491-142FBFC31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82" y="0"/>
            <a:ext cx="121987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41A24-2293-CA50-BF7D-CDC3EBAAF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786384"/>
            <a:ext cx="3656083" cy="266561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 err="1"/>
              <a:t>Precisamos</a:t>
            </a:r>
            <a:r>
              <a:rPr lang="en-US" dirty="0"/>
              <a:t> de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autoridade</a:t>
            </a:r>
            <a:r>
              <a:rPr lang="en-US" dirty="0"/>
              <a:t> e o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dizer</a:t>
            </a:r>
            <a:r>
              <a:rPr lang="en-US" dirty="0"/>
              <a:t> do </a:t>
            </a:r>
            <a:r>
              <a:rPr lang="en-US" dirty="0" err="1"/>
              <a:t>perigo</a:t>
            </a:r>
            <a:r>
              <a:rPr lang="en-US" dirty="0"/>
              <a:t> do </a:t>
            </a:r>
            <a:r>
              <a:rPr lang="en-US" dirty="0" err="1"/>
              <a:t>autoritarismo</a:t>
            </a:r>
            <a:r>
              <a:rPr lang="en-US" dirty="0"/>
              <a:t>?</a:t>
            </a:r>
          </a:p>
        </p:txBody>
      </p: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287A9227-0809-2588-C2BF-7EA5CC744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333" y="571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3B605FCD-26A3-522D-AD47-E339687A7CA2}"/>
              </a:ext>
            </a:extLst>
          </p:cNvPr>
          <p:cNvSpPr txBox="1">
            <a:spLocks/>
          </p:cNvSpPr>
          <p:nvPr/>
        </p:nvSpPr>
        <p:spPr>
          <a:xfrm>
            <a:off x="4712060" y="693392"/>
            <a:ext cx="7207791" cy="50216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  <a:cs typeface="+mj-cs"/>
              </a:defRPr>
            </a:lvl1pPr>
          </a:lstStyle>
          <a:p>
            <a:pPr indent="-228600">
              <a:lnSpc>
                <a:spcPct val="120000"/>
              </a:lnSpc>
              <a:spcAft>
                <a:spcPts val="600"/>
              </a:spcAft>
              <a:buSzPct val="80000"/>
            </a:pPr>
            <a:r>
              <a:rPr lang="en-US" dirty="0"/>
              <a:t>O </a:t>
            </a:r>
            <a:r>
              <a:rPr lang="en-US" dirty="0" err="1"/>
              <a:t>autoritarismo</a:t>
            </a:r>
            <a:r>
              <a:rPr lang="en-US" dirty="0"/>
              <a:t> </a:t>
            </a:r>
            <a:r>
              <a:rPr lang="en-US" dirty="0" err="1"/>
              <a:t>baseia</a:t>
            </a:r>
            <a:r>
              <a:rPr lang="en-US" dirty="0"/>
              <a:t>-se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imposição</a:t>
            </a:r>
            <a:r>
              <a:rPr lang="en-US" dirty="0"/>
              <a:t>, </a:t>
            </a:r>
            <a:r>
              <a:rPr lang="en-US" dirty="0" err="1"/>
              <a:t>medo</a:t>
            </a:r>
            <a:r>
              <a:rPr lang="en-US" dirty="0"/>
              <a:t> e </a:t>
            </a:r>
            <a:r>
              <a:rPr lang="en-US" dirty="0" err="1"/>
              <a:t>força</a:t>
            </a:r>
            <a:r>
              <a:rPr lang="en-US" dirty="0"/>
              <a:t>, </a:t>
            </a:r>
            <a:r>
              <a:rPr lang="en-US" dirty="0" err="1"/>
              <a:t>exigindo</a:t>
            </a:r>
            <a:r>
              <a:rPr lang="en-US" dirty="0"/>
              <a:t> </a:t>
            </a:r>
            <a:r>
              <a:rPr lang="en-US" dirty="0" err="1"/>
              <a:t>obediência</a:t>
            </a:r>
            <a:r>
              <a:rPr lang="en-US" dirty="0"/>
              <a:t> </a:t>
            </a:r>
            <a:r>
              <a:rPr lang="en-US" dirty="0" err="1"/>
              <a:t>cega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questionamento</a:t>
            </a:r>
            <a:r>
              <a:rPr lang="en-US" dirty="0"/>
              <a:t>. A </a:t>
            </a:r>
            <a:r>
              <a:rPr lang="en-US" dirty="0" err="1"/>
              <a:t>autoridade</a:t>
            </a:r>
            <a:r>
              <a:rPr lang="en-US" dirty="0"/>
              <a:t> </a:t>
            </a:r>
            <a:r>
              <a:rPr lang="en-US" dirty="0" err="1"/>
              <a:t>guia</a:t>
            </a:r>
            <a:r>
              <a:rPr lang="en-US" dirty="0"/>
              <a:t> e </a:t>
            </a:r>
            <a:r>
              <a:rPr lang="en-US" dirty="0" err="1"/>
              <a:t>educa</a:t>
            </a:r>
            <a:r>
              <a:rPr lang="en-US" dirty="0"/>
              <a:t>, </a:t>
            </a:r>
            <a:r>
              <a:rPr lang="en-US" dirty="0" err="1"/>
              <a:t>enquanto</a:t>
            </a:r>
            <a:r>
              <a:rPr lang="en-US" dirty="0"/>
              <a:t> o </a:t>
            </a:r>
            <a:r>
              <a:rPr lang="en-US" dirty="0" err="1"/>
              <a:t>autoritarismo</a:t>
            </a:r>
            <a:r>
              <a:rPr lang="en-US" dirty="0"/>
              <a:t> </a:t>
            </a:r>
            <a:r>
              <a:rPr lang="en-US" dirty="0" err="1"/>
              <a:t>controla</a:t>
            </a:r>
            <a:r>
              <a:rPr lang="en-US" dirty="0"/>
              <a:t> e </a:t>
            </a:r>
            <a:r>
              <a:rPr lang="en-US" dirty="0" err="1"/>
              <a:t>limita</a:t>
            </a:r>
            <a:r>
              <a:rPr lang="en-US" dirty="0"/>
              <a:t> a </a:t>
            </a:r>
            <a:r>
              <a:rPr lang="en-US" dirty="0" err="1"/>
              <a:t>liberdade</a:t>
            </a:r>
            <a:r>
              <a:rPr lang="en-US" dirty="0"/>
              <a:t>.</a:t>
            </a:r>
            <a:endParaRPr lang="en-US" sz="2800" dirty="0">
              <a:latin typeface="+mn-lt"/>
              <a:ea typeface="+mn-ea"/>
              <a:cs typeface="+mn-cs"/>
            </a:endParaRPr>
          </a:p>
        </p:txBody>
      </p: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E18AA327-BC77-D9F7-E856-1C6355F25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Connector 4108">
            <a:extLst>
              <a:ext uri="{FF2B5EF4-FFF2-40B4-BE49-F238E27FC236}">
                <a16:creationId xmlns:a16="http://schemas.microsoft.com/office/drawing/2014/main" id="{51F9DCC8-04F0-968C-0932-C62E6E2D7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22916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Connector 4110">
            <a:extLst>
              <a:ext uri="{FF2B5EF4-FFF2-40B4-BE49-F238E27FC236}">
                <a16:creationId xmlns:a16="http://schemas.microsoft.com/office/drawing/2014/main" id="{7795A48C-0030-44DE-6929-88CBBCB19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6366" y="4012345"/>
            <a:ext cx="38432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7D3C6-CEEB-9905-1C2C-17157F8F1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34503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2BCA9F-62FA-5DC2-96ED-5EA466DD1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E191B8AB-6DE5-AD24-F82F-EB1BB6A97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82" y="0"/>
            <a:ext cx="121987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6AFFA4-8967-F16E-2E57-A79DA8624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786384"/>
            <a:ext cx="3656083" cy="266561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Em quem </a:t>
            </a:r>
            <a:r>
              <a:rPr lang="en-US" dirty="0" err="1"/>
              <a:t>podíamos</a:t>
            </a:r>
            <a:r>
              <a:rPr lang="en-US" dirty="0"/>
              <a:t> </a:t>
            </a:r>
            <a:r>
              <a:rPr lang="en-US" dirty="0" err="1"/>
              <a:t>pensar</a:t>
            </a:r>
            <a:r>
              <a:rPr lang="en-US" dirty="0"/>
              <a:t> para </a:t>
            </a:r>
            <a:r>
              <a:rPr lang="en-US" dirty="0" err="1"/>
              <a:t>representar</a:t>
            </a:r>
            <a:r>
              <a:rPr lang="en-US" dirty="0"/>
              <a:t> o </a:t>
            </a:r>
            <a:r>
              <a:rPr lang="en-US" dirty="0" err="1"/>
              <a:t>autorirtarismo</a:t>
            </a:r>
            <a:r>
              <a:rPr lang="en-US" dirty="0"/>
              <a:t> e a </a:t>
            </a:r>
            <a:r>
              <a:rPr lang="en-US" dirty="0" err="1"/>
              <a:t>autoridade</a:t>
            </a:r>
            <a:r>
              <a:rPr lang="en-US" dirty="0"/>
              <a:t>? </a:t>
            </a:r>
          </a:p>
        </p:txBody>
      </p: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85F72433-06E2-A297-76BE-36FC0951D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333" y="571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E91D00FF-BD2F-189D-D961-6DDE45BAD134}"/>
              </a:ext>
            </a:extLst>
          </p:cNvPr>
          <p:cNvSpPr txBox="1">
            <a:spLocks/>
          </p:cNvSpPr>
          <p:nvPr/>
        </p:nvSpPr>
        <p:spPr>
          <a:xfrm>
            <a:off x="521208" y="4106508"/>
            <a:ext cx="4506677" cy="24601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  <a:cs typeface="+mj-cs"/>
              </a:defRPr>
            </a:lvl1pPr>
          </a:lstStyle>
          <a:p>
            <a:pPr indent="-228600">
              <a:lnSpc>
                <a:spcPct val="120000"/>
              </a:lnSpc>
              <a:spcAft>
                <a:spcPts val="600"/>
              </a:spcAft>
              <a:buSzPct val="80000"/>
            </a:pPr>
            <a:r>
              <a:rPr lang="en-US" dirty="0"/>
              <a:t>Quem </a:t>
            </a:r>
            <a:r>
              <a:rPr lang="en-US" dirty="0" err="1"/>
              <a:t>melhor</a:t>
            </a:r>
            <a:r>
              <a:rPr lang="en-US" dirty="0"/>
              <a:t> </a:t>
            </a:r>
            <a:r>
              <a:rPr lang="en-US" dirty="0" err="1"/>
              <a:t>personifica</a:t>
            </a:r>
            <a:r>
              <a:rPr lang="en-US" dirty="0"/>
              <a:t> ambos?</a:t>
            </a:r>
            <a:endParaRPr lang="en-US" sz="2800" dirty="0">
              <a:latin typeface="+mn-lt"/>
              <a:ea typeface="+mn-ea"/>
              <a:cs typeface="+mn-cs"/>
            </a:endParaRPr>
          </a:p>
        </p:txBody>
      </p: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E48C88E5-F5AA-F61B-7AE8-E97E90ED8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Connector 4108">
            <a:extLst>
              <a:ext uri="{FF2B5EF4-FFF2-40B4-BE49-F238E27FC236}">
                <a16:creationId xmlns:a16="http://schemas.microsoft.com/office/drawing/2014/main" id="{14CEF83D-87D3-558D-278C-92515E321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22916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Connector 4110">
            <a:extLst>
              <a:ext uri="{FF2B5EF4-FFF2-40B4-BE49-F238E27FC236}">
                <a16:creationId xmlns:a16="http://schemas.microsoft.com/office/drawing/2014/main" id="{A3F1E688-FBBF-DDBB-8CD8-0112D73B0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6366" y="4012345"/>
            <a:ext cx="38432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298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79DF9B-57BB-BBFA-CC46-8A6699BFC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58951A9A-CAE9-2AA5-E31E-23F98194F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82" y="0"/>
            <a:ext cx="121987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DA78F2-7266-26B3-5A46-2EE223337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786384"/>
            <a:ext cx="3656083" cy="266561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Em quem </a:t>
            </a:r>
            <a:r>
              <a:rPr lang="en-US" dirty="0" err="1"/>
              <a:t>podíamos</a:t>
            </a:r>
            <a:r>
              <a:rPr lang="en-US" dirty="0"/>
              <a:t> </a:t>
            </a:r>
            <a:r>
              <a:rPr lang="en-US" dirty="0" err="1"/>
              <a:t>pensar</a:t>
            </a:r>
            <a:r>
              <a:rPr lang="en-US" dirty="0"/>
              <a:t> para </a:t>
            </a:r>
            <a:r>
              <a:rPr lang="en-US" dirty="0" err="1"/>
              <a:t>representar</a:t>
            </a:r>
            <a:r>
              <a:rPr lang="en-US" dirty="0"/>
              <a:t> o </a:t>
            </a:r>
            <a:r>
              <a:rPr lang="en-US" dirty="0" err="1"/>
              <a:t>autorirtarismo</a:t>
            </a:r>
            <a:r>
              <a:rPr lang="en-US" dirty="0"/>
              <a:t> e a </a:t>
            </a:r>
            <a:r>
              <a:rPr lang="en-US" dirty="0" err="1"/>
              <a:t>autoridade</a:t>
            </a:r>
            <a:r>
              <a:rPr lang="en-US" dirty="0"/>
              <a:t>? </a:t>
            </a:r>
          </a:p>
        </p:txBody>
      </p: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ADE5C1F7-BBF6-8B37-8A8E-C8B0ABAD8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333" y="571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75A47DF9-D196-E79C-5DD3-4E8525ADB1B3}"/>
              </a:ext>
            </a:extLst>
          </p:cNvPr>
          <p:cNvSpPr txBox="1">
            <a:spLocks/>
          </p:cNvSpPr>
          <p:nvPr/>
        </p:nvSpPr>
        <p:spPr>
          <a:xfrm>
            <a:off x="521208" y="4106508"/>
            <a:ext cx="4506677" cy="24601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  <a:cs typeface="+mj-cs"/>
              </a:defRPr>
            </a:lvl1pPr>
          </a:lstStyle>
          <a:p>
            <a:pPr indent="-228600">
              <a:lnSpc>
                <a:spcPct val="120000"/>
              </a:lnSpc>
              <a:spcAft>
                <a:spcPts val="600"/>
              </a:spcAft>
              <a:buSzPct val="80000"/>
            </a:pPr>
            <a:r>
              <a:rPr lang="en-US" dirty="0"/>
              <a:t>Quem </a:t>
            </a:r>
            <a:r>
              <a:rPr lang="en-US" dirty="0" err="1"/>
              <a:t>melhor</a:t>
            </a:r>
            <a:r>
              <a:rPr lang="en-US" dirty="0"/>
              <a:t> </a:t>
            </a:r>
            <a:r>
              <a:rPr lang="en-US" dirty="0" err="1"/>
              <a:t>personifica</a:t>
            </a:r>
            <a:r>
              <a:rPr lang="en-US" dirty="0"/>
              <a:t> ambos?</a:t>
            </a:r>
            <a:endParaRPr lang="en-US" sz="2800" dirty="0">
              <a:latin typeface="+mn-lt"/>
              <a:ea typeface="+mn-ea"/>
              <a:cs typeface="+mn-cs"/>
            </a:endParaRPr>
          </a:p>
        </p:txBody>
      </p: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3EE22343-803A-A158-BD5F-6FB2942C9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Connector 4108">
            <a:extLst>
              <a:ext uri="{FF2B5EF4-FFF2-40B4-BE49-F238E27FC236}">
                <a16:creationId xmlns:a16="http://schemas.microsoft.com/office/drawing/2014/main" id="{3B78F9C1-06B3-2F42-31E8-14B3E9B9D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22916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1" name="Straight Connector 4110">
            <a:extLst>
              <a:ext uri="{FF2B5EF4-FFF2-40B4-BE49-F238E27FC236}">
                <a16:creationId xmlns:a16="http://schemas.microsoft.com/office/drawing/2014/main" id="{1E33D0E0-F8CF-12B7-99CA-50A96ADE6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6366" y="4012345"/>
            <a:ext cx="38432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Jesus Cristo, Rei diante de Pilatos">
            <a:extLst>
              <a:ext uri="{FF2B5EF4-FFF2-40B4-BE49-F238E27FC236}">
                <a16:creationId xmlns:a16="http://schemas.microsoft.com/office/drawing/2014/main" id="{56450EBA-7767-C05B-6523-F14B755B0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609" y="1143001"/>
            <a:ext cx="6299183" cy="472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728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346128-F497-5EDA-E0E4-89619CB80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7" name="Rectangle 4116">
            <a:extLst>
              <a:ext uri="{FF2B5EF4-FFF2-40B4-BE49-F238E27FC236}">
                <a16:creationId xmlns:a16="http://schemas.microsoft.com/office/drawing/2014/main" id="{7B4314D2-D2A1-4CD8-AC61-D3A862409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14DFBF-CB91-8663-BBBE-0C23BD567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789567"/>
            <a:ext cx="11110405" cy="10548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De </a:t>
            </a:r>
            <a:r>
              <a:rPr lang="en-US"/>
              <a:t>onde</a:t>
            </a:r>
            <a:r>
              <a:rPr lang="en-US" dirty="0"/>
              <a:t> </a:t>
            </a:r>
            <a:r>
              <a:rPr lang="en-US"/>
              <a:t>deriva</a:t>
            </a:r>
            <a:r>
              <a:rPr lang="en-US" dirty="0"/>
              <a:t> a </a:t>
            </a:r>
            <a:r>
              <a:rPr lang="en-US"/>
              <a:t>autoridade</a:t>
            </a:r>
            <a:r>
              <a:rPr lang="en-US" dirty="0"/>
              <a:t> no lar? </a:t>
            </a:r>
          </a:p>
        </p:txBody>
      </p:sp>
      <p:cxnSp>
        <p:nvCxnSpPr>
          <p:cNvPr id="4119" name="Straight Connector 4118">
            <a:extLst>
              <a:ext uri="{FF2B5EF4-FFF2-40B4-BE49-F238E27FC236}">
                <a16:creationId xmlns:a16="http://schemas.microsoft.com/office/drawing/2014/main" id="{989C9033-50A6-4C0D-A434-1DA417B55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56775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1" name="Straight Connector 4120">
            <a:extLst>
              <a:ext uri="{FF2B5EF4-FFF2-40B4-BE49-F238E27FC236}">
                <a16:creationId xmlns:a16="http://schemas.microsoft.com/office/drawing/2014/main" id="{6E77119D-632B-44FE-918A-65D2788D0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13" name="Title 1">
            <a:extLst>
              <a:ext uri="{FF2B5EF4-FFF2-40B4-BE49-F238E27FC236}">
                <a16:creationId xmlns:a16="http://schemas.microsoft.com/office/drawing/2014/main" id="{CFFEEC5F-20BF-6D26-AF35-03577C607A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9641416"/>
              </p:ext>
            </p:extLst>
          </p:nvPr>
        </p:nvGraphicFramePr>
        <p:xfrm>
          <a:off x="571500" y="1936417"/>
          <a:ext cx="11060113" cy="3934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0626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C3556-B214-EC92-2E5E-60767AF89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685491"/>
            <a:ext cx="11110427" cy="847984"/>
          </a:xfrm>
        </p:spPr>
        <p:txBody>
          <a:bodyPr anchor="ctr">
            <a:normAutofit/>
          </a:bodyPr>
          <a:lstStyle/>
          <a:p>
            <a:r>
              <a:rPr lang="pt-PT" dirty="0"/>
              <a:t>Necessária para deter uma natureza hedonista</a:t>
            </a:r>
          </a:p>
        </p:txBody>
      </p:sp>
      <p:cxnSp>
        <p:nvCxnSpPr>
          <p:cNvPr id="9225" name="Straight Connector 9224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27" name="Straight Connector 9226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4300" y="1629923"/>
            <a:ext cx="0" cy="46540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29" name="Straight Connector 9228">
            <a:extLst>
              <a:ext uri="{FF2B5EF4-FFF2-40B4-BE49-F238E27FC236}">
                <a16:creationId xmlns:a16="http://schemas.microsoft.com/office/drawing/2014/main" id="{B60E2184-5CB3-4E83-A25F-90871164B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1629923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The Marshmallow Test | Igniter Media | Church Video - YouTube">
            <a:extLst>
              <a:ext uri="{FF2B5EF4-FFF2-40B4-BE49-F238E27FC236}">
                <a16:creationId xmlns:a16="http://schemas.microsoft.com/office/drawing/2014/main" id="{DE90B879-1EA8-F7DE-AF20-0E066CAB7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732" y="2043955"/>
            <a:ext cx="6838971" cy="38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A954-18B6-C16A-B32A-8F0C80A27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4630" y="2031167"/>
            <a:ext cx="3446679" cy="3967235"/>
          </a:xfrm>
        </p:spPr>
        <p:txBody>
          <a:bodyPr>
            <a:normAutofit/>
          </a:bodyPr>
          <a:lstStyle/>
          <a:p>
            <a:r>
              <a:rPr lang="pt-PT" sz="1800">
                <a:hlinkClick r:id="rId3"/>
              </a:rPr>
              <a:t>Recompensa adiada</a:t>
            </a:r>
            <a:endParaRPr lang="pt-PT" sz="1800"/>
          </a:p>
          <a:p>
            <a:endParaRPr lang="pt-PT" sz="1800"/>
          </a:p>
          <a:p>
            <a:endParaRPr lang="pt-PT" sz="1800"/>
          </a:p>
          <a:p>
            <a:pPr marL="0" indent="0">
              <a:buNone/>
            </a:pPr>
            <a:endParaRPr lang="pt-PT" sz="1800"/>
          </a:p>
        </p:txBody>
      </p:sp>
      <p:cxnSp>
        <p:nvCxnSpPr>
          <p:cNvPr id="9231" name="Straight Connector 9230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6287813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426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2783F-0FC9-E553-71B4-95031A07D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43" y="3489130"/>
            <a:ext cx="11049000" cy="1084101"/>
          </a:xfrm>
        </p:spPr>
        <p:txBody>
          <a:bodyPr>
            <a:normAutofit fontScale="90000"/>
          </a:bodyPr>
          <a:lstStyle/>
          <a:p>
            <a:r>
              <a:rPr lang="pt-PT" dirty="0"/>
              <a:t>A união de facto tem registado um aumento significativo em Portugal nas últimas décadas, consolidando-se como uma alternativa comum ao casamento formal. De acordo com dados dos Censos 2021, mais de um milhão de pessoas viviam em união de facto em Portugal.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A9F487B-6E6C-D113-6CAD-1FE981A34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2125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45507" y="578508"/>
            <a:ext cx="8347876" cy="101803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>
                <a:solidFill>
                  <a:srgbClr val="FFFF00"/>
                </a:solidFill>
              </a:rPr>
              <a:t>Casamento</a:t>
            </a:r>
            <a:r>
              <a:rPr lang="en-US" dirty="0">
                <a:solidFill>
                  <a:srgbClr val="FFFF00"/>
                </a:solidFill>
              </a:rPr>
              <a:t> &amp; </a:t>
            </a:r>
            <a:r>
              <a:rPr lang="en-US" dirty="0" err="1">
                <a:solidFill>
                  <a:srgbClr val="FFFF00"/>
                </a:solidFill>
              </a:rPr>
              <a:t>Divórcios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em</a:t>
            </a:r>
            <a:r>
              <a:rPr lang="en-US" dirty="0">
                <a:solidFill>
                  <a:srgbClr val="FFFF00"/>
                </a:solidFill>
              </a:rPr>
              <a:t> Portugal</a:t>
            </a:r>
          </a:p>
        </p:txBody>
      </p:sp>
      <p:pic>
        <p:nvPicPr>
          <p:cNvPr id="13" name="Marcador de Posição de Conteúdo 12">
            <a:extLst>
              <a:ext uri="{FF2B5EF4-FFF2-40B4-BE49-F238E27FC236}">
                <a16:creationId xmlns:a16="http://schemas.microsoft.com/office/drawing/2014/main" id="{06A6E0D2-4879-9D4D-B51D-747B031B3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988" y="141514"/>
            <a:ext cx="11683666" cy="657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6429" y="578508"/>
            <a:ext cx="10776954" cy="101803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Casamento</a:t>
            </a:r>
            <a:r>
              <a:rPr lang="en-US" dirty="0"/>
              <a:t> &amp; </a:t>
            </a:r>
            <a:r>
              <a:rPr lang="en-US" dirty="0" err="1"/>
              <a:t>Divórcios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Portugal</a:t>
            </a:r>
          </a:p>
        </p:txBody>
      </p:sp>
      <p:graphicFrame>
        <p:nvGraphicFramePr>
          <p:cNvPr id="10" name="Marcador de Posição de Conteúdo 9">
            <a:extLst>
              <a:ext uri="{FF2B5EF4-FFF2-40B4-BE49-F238E27FC236}">
                <a16:creationId xmlns:a16="http://schemas.microsoft.com/office/drawing/2014/main" id="{7F6BEE01-5F9E-9247-BA22-5A53E6D59B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1442517"/>
              </p:ext>
            </p:extLst>
          </p:nvPr>
        </p:nvGraphicFramePr>
        <p:xfrm>
          <a:off x="317119" y="1606312"/>
          <a:ext cx="11557761" cy="4673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2587">
                  <a:extLst>
                    <a:ext uri="{9D8B030D-6E8A-4147-A177-3AD203B41FA5}">
                      <a16:colId xmlns:a16="http://schemas.microsoft.com/office/drawing/2014/main" val="2193160300"/>
                    </a:ext>
                  </a:extLst>
                </a:gridCol>
                <a:gridCol w="3852587">
                  <a:extLst>
                    <a:ext uri="{9D8B030D-6E8A-4147-A177-3AD203B41FA5}">
                      <a16:colId xmlns:a16="http://schemas.microsoft.com/office/drawing/2014/main" val="1114357720"/>
                    </a:ext>
                  </a:extLst>
                </a:gridCol>
                <a:gridCol w="3852587">
                  <a:extLst>
                    <a:ext uri="{9D8B030D-6E8A-4147-A177-3AD203B41FA5}">
                      <a16:colId xmlns:a16="http://schemas.microsoft.com/office/drawing/2014/main" val="2015864342"/>
                    </a:ext>
                  </a:extLst>
                </a:gridCol>
              </a:tblGrid>
              <a:tr h="934636">
                <a:tc>
                  <a:txBody>
                    <a:bodyPr/>
                    <a:lstStyle/>
                    <a:p>
                      <a:pPr algn="ctr"/>
                      <a:endParaRPr lang="pt-PT" sz="4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4400" dirty="0"/>
                        <a:t>Divórcios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4400" dirty="0"/>
                        <a:t>Casamentos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96078265"/>
                  </a:ext>
                </a:extLst>
              </a:tr>
              <a:tr h="934636">
                <a:tc>
                  <a:txBody>
                    <a:bodyPr/>
                    <a:lstStyle/>
                    <a:p>
                      <a:pPr algn="ctr"/>
                      <a:r>
                        <a:rPr lang="pt-PT" sz="4400" dirty="0"/>
                        <a:t>1960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4400" dirty="0"/>
                        <a:t>749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4400" dirty="0"/>
                        <a:t>69.457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664223086"/>
                  </a:ext>
                </a:extLst>
              </a:tr>
              <a:tr h="934636">
                <a:tc>
                  <a:txBody>
                    <a:bodyPr/>
                    <a:lstStyle/>
                    <a:p>
                      <a:pPr algn="ctr"/>
                      <a:r>
                        <a:rPr lang="pt-PT" sz="4400" dirty="0"/>
                        <a:t>1980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4400" dirty="0"/>
                        <a:t>5.843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4400" dirty="0"/>
                        <a:t>72.164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48603415"/>
                  </a:ext>
                </a:extLst>
              </a:tr>
              <a:tr h="934636">
                <a:tc>
                  <a:txBody>
                    <a:bodyPr/>
                    <a:lstStyle/>
                    <a:p>
                      <a:pPr algn="ctr"/>
                      <a:r>
                        <a:rPr lang="pt-PT" sz="4400" dirty="0"/>
                        <a:t>2000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4400" dirty="0"/>
                        <a:t>19.104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4400" dirty="0"/>
                        <a:t>63.752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61375107"/>
                  </a:ext>
                </a:extLst>
              </a:tr>
              <a:tr h="934636">
                <a:tc>
                  <a:txBody>
                    <a:bodyPr/>
                    <a:lstStyle/>
                    <a:p>
                      <a:pPr algn="ctr"/>
                      <a:r>
                        <a:rPr lang="pt-PT" sz="4400" dirty="0"/>
                        <a:t>2020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4400" dirty="0"/>
                        <a:t>17.295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4400" dirty="0"/>
                        <a:t>18.457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00466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3758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EF559-7D8B-3599-2709-342339805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PT" dirty="0"/>
              <a:t>Parece piada...mas diz muito...o que diz esta história?</a:t>
            </a:r>
          </a:p>
        </p:txBody>
      </p:sp>
      <p:pic>
        <p:nvPicPr>
          <p:cNvPr id="4098" name="Picture 2" descr="Bilhetes de lotaria antigos - colecção Almada, Cova Da Piedade, Pragal E  Cacilhas • OLX.pt">
            <a:extLst>
              <a:ext uri="{FF2B5EF4-FFF2-40B4-BE49-F238E27FC236}">
                <a16:creationId xmlns:a16="http://schemas.microsoft.com/office/drawing/2014/main" id="{A4B65A1C-7F20-884A-C281-D34ABD286B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4881" y="2076450"/>
            <a:ext cx="5213350" cy="39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380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78D835-661D-091A-5008-0ED7DAC63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786384"/>
            <a:ext cx="6233755" cy="1707775"/>
          </a:xfrm>
        </p:spPr>
        <p:txBody>
          <a:bodyPr anchor="t">
            <a:normAutofit/>
          </a:bodyPr>
          <a:lstStyle/>
          <a:p>
            <a:r>
              <a:rPr lang="pt-PT" dirty="0"/>
              <a:t>Um legado complexo...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4300" y="576201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arcador de Posição de Conteúdo 4">
            <a:extLst>
              <a:ext uri="{FF2B5EF4-FFF2-40B4-BE49-F238E27FC236}">
                <a16:creationId xmlns:a16="http://schemas.microsoft.com/office/drawing/2014/main" id="{7E65EF40-BFCC-D328-D91B-5B82F661FF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7224"/>
          <a:stretch>
            <a:fillRect/>
          </a:stretch>
        </p:blipFill>
        <p:spPr>
          <a:xfrm rot="5400000">
            <a:off x="7253332" y="1637111"/>
            <a:ext cx="5150567" cy="358376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855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A7908-25DB-17C5-EA54-4948359E0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C0FD7-FB51-624D-1B95-5BF459A06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Pedidos &amp; Sugestões para esta Formação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7949A-87CD-CB5F-B08B-598829C5F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8" y="1923288"/>
            <a:ext cx="11049001" cy="4379541"/>
          </a:xfrm>
        </p:spPr>
        <p:txBody>
          <a:bodyPr>
            <a:normAutofit fontScale="92500" lnSpcReduction="20000"/>
          </a:bodyPr>
          <a:lstStyle/>
          <a:p>
            <a:r>
              <a:rPr lang="pt-PT" sz="2800" dirty="0"/>
              <a:t>Tem notado um crescente número de divórcios principalmente nos jovens.</a:t>
            </a:r>
            <a:endParaRPr lang="en-US" sz="2800" dirty="0"/>
          </a:p>
          <a:p>
            <a:r>
              <a:rPr lang="pt-PT" sz="2800" dirty="0"/>
              <a:t>Qual o papel da igreja relativamente a esta febre que tem assolado as nossas comunidades.</a:t>
            </a:r>
            <a:endParaRPr lang="en-US" sz="2800" dirty="0"/>
          </a:p>
          <a:p>
            <a:r>
              <a:rPr lang="pt-PT" sz="2800" dirty="0"/>
              <a:t>O casamento tornou se algo descartável. A falta de compromisso, responsabilidade, respeito, confiança e o perdão é notória cada vez mais nos relacionamentos.</a:t>
            </a:r>
            <a:endParaRPr lang="en-US" sz="2800" dirty="0"/>
          </a:p>
          <a:p>
            <a:r>
              <a:rPr lang="pt-PT" sz="2800" dirty="0"/>
              <a:t>O que podem fazer/acrescentar os líderes para inverter esta situação de forma que as novas gerações não sigam os mesmos passos?</a:t>
            </a:r>
            <a:endParaRPr lang="en-US" sz="2800" dirty="0"/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10032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73B95-51DF-8B4D-8F5D-130384917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pPr algn="ctr"/>
            <a:r>
              <a:rPr lang="en-US" sz="3800" dirty="0" err="1"/>
              <a:t>Cobaias</a:t>
            </a:r>
            <a:r>
              <a:rPr lang="en-US" sz="3800" dirty="0"/>
              <a:t> </a:t>
            </a:r>
            <a:r>
              <a:rPr lang="en-US" sz="3800" dirty="0" err="1"/>
              <a:t>traumatizadas</a:t>
            </a:r>
            <a:endParaRPr lang="en-US" sz="3800" dirty="0"/>
          </a:p>
        </p:txBody>
      </p:sp>
      <p:sp>
        <p:nvSpPr>
          <p:cNvPr id="5" name="Marcador de Posição de Conteúdo 4">
            <a:extLst>
              <a:ext uri="{FF2B5EF4-FFF2-40B4-BE49-F238E27FC236}">
                <a16:creationId xmlns:a16="http://schemas.microsoft.com/office/drawing/2014/main" id="{A6078F55-8FC2-6C48-BED5-F237C7BAA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endParaRPr lang="pt-PT" sz="2200" dirty="0">
              <a:effectLst/>
            </a:endParaRP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AB40413-3760-0743-B834-C64DA8541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357884"/>
            <a:ext cx="6903720" cy="41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77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8B0A2E-DAB6-0D42-8CF0-A5A4ACF69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Cobaia</a:t>
            </a:r>
            <a:r>
              <a:rPr lang="en-US" dirty="0"/>
              <a:t> </a:t>
            </a:r>
            <a:r>
              <a:rPr lang="en-US" dirty="0" err="1"/>
              <a:t>Stressada</a:t>
            </a:r>
            <a:endParaRPr lang="en-US" dirty="0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924F6D17-AF7F-5642-B989-2965AB945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832170" y="1825625"/>
            <a:ext cx="652765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53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EF31E-B443-AF96-5E65-CC86BAD57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A234D-8C60-E697-1479-A91FC5B13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822960"/>
            <a:ext cx="6108192" cy="365232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6000" dirty="0" err="1"/>
              <a:t>Há</a:t>
            </a:r>
            <a:r>
              <a:rPr lang="en-US" sz="6000" dirty="0"/>
              <a:t> </a:t>
            </a:r>
            <a:r>
              <a:rPr lang="en-US" sz="6000" dirty="0" err="1"/>
              <a:t>esperança</a:t>
            </a:r>
            <a:r>
              <a:rPr lang="en-US" sz="6000" dirty="0"/>
              <a:t>?</a:t>
            </a: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Como </a:t>
            </a:r>
            <a:r>
              <a:rPr lang="en-US" sz="6000" dirty="0" err="1"/>
              <a:t>poderemos</a:t>
            </a:r>
            <a:r>
              <a:rPr lang="en-US" sz="6000" dirty="0"/>
              <a:t> ter </a:t>
            </a:r>
            <a:r>
              <a:rPr lang="en-US" sz="6000" dirty="0" err="1"/>
              <a:t>famílias</a:t>
            </a:r>
            <a:r>
              <a:rPr lang="en-US" sz="6000" dirty="0"/>
              <a:t> </a:t>
            </a:r>
            <a:r>
              <a:rPr lang="en-US" sz="6000" dirty="0" err="1"/>
              <a:t>melhores</a:t>
            </a:r>
            <a:r>
              <a:rPr lang="en-US" sz="6000" dirty="0"/>
              <a:t>?</a:t>
            </a:r>
          </a:p>
        </p:txBody>
      </p:sp>
      <p:pic>
        <p:nvPicPr>
          <p:cNvPr id="1026" name="Picture 2" descr="Livro Família em Crise ABU Livros Livraria Evangélica Casa da Bíblia Online  Livros">
            <a:extLst>
              <a:ext uri="{FF2B5EF4-FFF2-40B4-BE49-F238E27FC236}">
                <a16:creationId xmlns:a16="http://schemas.microsoft.com/office/drawing/2014/main" id="{CC19DC23-BA49-3326-FD5B-050FA13599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4926" y="846068"/>
            <a:ext cx="3530957" cy="515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937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73B95-51DF-8B4D-8F5D-130384917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28" y="2438400"/>
            <a:ext cx="3505495" cy="162232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Cobaias</a:t>
            </a:r>
            <a:r>
              <a:rPr lang="en-US" dirty="0"/>
              <a:t> com um </a:t>
            </a:r>
            <a:r>
              <a:rPr lang="en-US" dirty="0" err="1"/>
              <a:t>defeito</a:t>
            </a:r>
            <a:r>
              <a:rPr lang="en-US" dirty="0"/>
              <a:t> </a:t>
            </a:r>
            <a:r>
              <a:rPr lang="en-US" dirty="0" err="1"/>
              <a:t>genético</a:t>
            </a:r>
            <a:r>
              <a:rPr lang="en-US" dirty="0"/>
              <a:t> que </a:t>
            </a:r>
            <a:r>
              <a:rPr lang="en-US" dirty="0" err="1"/>
              <a:t>afetava</a:t>
            </a:r>
            <a:r>
              <a:rPr lang="en-US" dirty="0"/>
              <a:t> a </a:t>
            </a:r>
            <a:r>
              <a:rPr lang="en-US" dirty="0" err="1"/>
              <a:t>memória</a:t>
            </a:r>
            <a:r>
              <a:rPr lang="en-US" dirty="0"/>
              <a:t>!</a:t>
            </a:r>
          </a:p>
        </p:txBody>
      </p:sp>
      <p:sp>
        <p:nvSpPr>
          <p:cNvPr id="5" name="Marcador de Posição de Conteúdo 4">
            <a:extLst>
              <a:ext uri="{FF2B5EF4-FFF2-40B4-BE49-F238E27FC236}">
                <a16:creationId xmlns:a16="http://schemas.microsoft.com/office/drawing/2014/main" id="{A6078F55-8FC2-6C48-BED5-F237C7BAA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endParaRPr lang="pt-PT" sz="2000" dirty="0">
              <a:effectLst/>
            </a:endParaRP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C257DA0-6B13-DB4C-807C-F4888F16A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298" y="807593"/>
            <a:ext cx="548645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96683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5B49E47-9F70-0142-8846-2684221C9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497" r="149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863E70-E999-981E-93C5-5DD24F71E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 lar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realidade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é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Família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Construção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2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ypes of Foundations for Houses: A Comprehensive Guide">
            <a:extLst>
              <a:ext uri="{FF2B5EF4-FFF2-40B4-BE49-F238E27FC236}">
                <a16:creationId xmlns:a16="http://schemas.microsoft.com/office/drawing/2014/main" id="{F4FF2813-1536-1488-ACEB-44083A8828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4C942BF-D0FB-F72A-13C4-3ACECEF59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Qual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é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fundamento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uma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família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6371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BA836-97D5-91A4-187D-E1038B6F3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49CF38A-18FE-DCF3-CD71-E11EA5CF2A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14007" b="1400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560E2D9-0F0F-0A9F-563F-A736D62D8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Uma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só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coisa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658590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0B830E-3800-7423-3689-74342195D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29441"/>
          </a:xfrm>
        </p:spPr>
        <p:txBody>
          <a:bodyPr>
            <a:normAutofit fontScale="90000"/>
          </a:bodyPr>
          <a:lstStyle/>
          <a:p>
            <a:r>
              <a:rPr lang="pt-PT" dirty="0"/>
              <a:t>“Mas a menos que nos entreguemos ao domínio de Cristo, seremos governados pelo maligno. Temos inevitavelmente de estar sob o domínio de um ou de outro dos dois grandes poderes em conflito pela supremacia do mundo. Não é necessário que escolhamos deliberadamente o serviço do reino das trevas para cair-lhe sob o poder. Basta negligenciarmos fazer aliança com o reino da luz. Se não cooperarmos com os instrumentos celestes, Satanás tomará posse do coração e torná-lo-á morada sua.” DTN 223.3 </a:t>
            </a:r>
            <a:br>
              <a:rPr lang="pt-PT" u="sng" dirty="0"/>
            </a:br>
            <a:r>
              <a:rPr lang="pt-P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1690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37060-D9AB-F0EF-E13E-5C97F40BD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0E2818D-F3CC-8C18-66F9-C464B492E5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10954" b="1095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70AFEF0-6673-3E9D-315D-C93517F21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Segunda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coisa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mais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importante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82403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jes, Vigas e Pilares: Diferenças e características - Viqua">
            <a:extLst>
              <a:ext uri="{FF2B5EF4-FFF2-40B4-BE49-F238E27FC236}">
                <a16:creationId xmlns:a16="http://schemas.microsoft.com/office/drawing/2014/main" id="{36DBB205-EF95-F23E-4023-31BFAD5467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20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FF192-1DFF-051A-BE78-C02261C936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5955" r="-1" b="6473"/>
          <a:stretch>
            <a:fillRect/>
          </a:stretch>
        </p:blipFill>
        <p:spPr>
          <a:xfrm>
            <a:off x="3048" y="10"/>
            <a:ext cx="1218895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A5A1A7-06CE-640E-0BC6-EE7AE7539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9" y="822960"/>
            <a:ext cx="7213092" cy="5015169"/>
          </a:xfrm>
        </p:spPr>
        <p:txBody>
          <a:bodyPr>
            <a:normAutofit/>
          </a:bodyPr>
          <a:lstStyle/>
          <a:p>
            <a:r>
              <a:rPr lang="pt-PT" sz="6000" noProof="1">
                <a:solidFill>
                  <a:srgbClr val="FFFFFF"/>
                </a:solidFill>
              </a:rPr>
              <a:t>A Construção de Famílias Sólidas Começa no Lar de Origem”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726982-663C-190F-F443-657E958BF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1493" y="3041761"/>
            <a:ext cx="2429605" cy="2856204"/>
          </a:xfrm>
        </p:spPr>
        <p:txBody>
          <a:bodyPr>
            <a:normAutofit/>
          </a:bodyPr>
          <a:lstStyle/>
          <a:p>
            <a:r>
              <a:rPr lang="pt-PT" noProof="1">
                <a:solidFill>
                  <a:srgbClr val="FFFFFF"/>
                </a:solidFill>
              </a:rPr>
              <a:t>Encontro da Liderança Nacional</a:t>
            </a:r>
          </a:p>
          <a:p>
            <a:r>
              <a:rPr lang="pt-PT" noProof="1">
                <a:solidFill>
                  <a:srgbClr val="FFFFFF"/>
                </a:solidFill>
              </a:rPr>
              <a:t>Por Zoom</a:t>
            </a:r>
          </a:p>
          <a:p>
            <a:r>
              <a:rPr lang="pt-PT" noProof="1">
                <a:solidFill>
                  <a:srgbClr val="FFFFFF"/>
                </a:solidFill>
              </a:rPr>
              <a:t>19 de Abril de 2026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956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dra pilares">
            <a:extLst>
              <a:ext uri="{FF2B5EF4-FFF2-40B4-BE49-F238E27FC236}">
                <a16:creationId xmlns:a16="http://schemas.microsoft.com/office/drawing/2014/main" id="{B6F97B5C-D75B-CC5C-59D4-721534B4A8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793"/>
          <a:stretch>
            <a:fillRect/>
          </a:stretch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001FF52-A859-1CCA-7FCA-85FCA4C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PT" sz="4000" dirty="0">
                <a:solidFill>
                  <a:srgbClr val="FFFF00"/>
                </a:solidFill>
              </a:rPr>
              <a:t>Pilares são elementos estruturais verticais cruciais na construção civil, projetados para suportar forças de compressão e flexão, transferindo cargas de lajes e vigas para as fundações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8477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01F20-3D63-703B-73FB-F2F6834F8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3F40E21-D95C-1FC3-40A3-DADE9511D9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2507" b="1250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52A52FA-A090-1DCB-26F4-0E3AE7C10ED2}"/>
              </a:ext>
            </a:extLst>
          </p:cNvPr>
          <p:cNvSpPr txBox="1"/>
          <p:nvPr/>
        </p:nvSpPr>
        <p:spPr>
          <a:xfrm>
            <a:off x="1188720" y="509016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>
                <a:solidFill>
                  <a:schemeClr val="bg1"/>
                </a:solidFill>
                <a:highlight>
                  <a:srgbClr val="00FF00"/>
                </a:highlight>
              </a:rPr>
              <a:t>Quem parece mais qualificado para ser um pilar nesta fotografia?</a:t>
            </a:r>
          </a:p>
        </p:txBody>
      </p:sp>
    </p:spTree>
    <p:extLst>
      <p:ext uri="{BB962C8B-B14F-4D97-AF65-F5344CB8AC3E}">
        <p14:creationId xmlns:p14="http://schemas.microsoft.com/office/powerpoint/2010/main" val="9150215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44F7C204-E352-3798-25C3-9DB8C01DD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0946" y="643467"/>
            <a:ext cx="3830107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70297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AE4F0-DB38-12C1-3419-BBF41481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BF02350-D186-9914-D0B2-905757C85B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7812" b="781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1D14D6D-4E18-6B9F-C3F2-8785E10F5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Qual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é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 meu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papel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9862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FE8E1-11F0-CEC7-592E-225325BD0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EFAE34-B5B0-84EA-6F5A-9FDF26AE9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6628" y="20555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Qual </a:t>
            </a:r>
            <a:r>
              <a:rPr lang="en-US" dirty="0" err="1"/>
              <a:t>é</a:t>
            </a:r>
            <a:r>
              <a:rPr lang="en-US" dirty="0"/>
              <a:t> o meu </a:t>
            </a:r>
            <a:r>
              <a:rPr lang="en-US" dirty="0" err="1"/>
              <a:t>papel</a:t>
            </a:r>
            <a:r>
              <a:rPr lang="en-US" dirty="0"/>
              <a:t>?</a:t>
            </a:r>
          </a:p>
        </p:txBody>
      </p:sp>
      <p:pic>
        <p:nvPicPr>
          <p:cNvPr id="4098" name="Picture 2" descr="Uma imagem com pessoa, Cara humana, vestuário, parede&#10;&#10;Os conteúdos gerados por IA podem estar incorretos.">
            <a:extLst>
              <a:ext uri="{FF2B5EF4-FFF2-40B4-BE49-F238E27FC236}">
                <a16:creationId xmlns:a16="http://schemas.microsoft.com/office/drawing/2014/main" id="{E3EE823F-AAF9-35F6-6079-4B526CB034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40467" r="-1" b="-1"/>
          <a:stretch>
            <a:fillRect/>
          </a:stretch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6E383A0-CFD6-D775-EC86-14A5662F8484}"/>
              </a:ext>
            </a:extLst>
          </p:cNvPr>
          <p:cNvSpPr txBox="1"/>
          <p:nvPr/>
        </p:nvSpPr>
        <p:spPr>
          <a:xfrm>
            <a:off x="5366656" y="1905126"/>
            <a:ext cx="6919955" cy="384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noProof="1">
                <a:effectLst/>
              </a:rPr>
              <a:t>Laço de União da Família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noProof="1">
                <a:effectLst/>
              </a:rPr>
              <a:t>Cabeça da Família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noProof="1">
                <a:effectLst/>
              </a:rPr>
              <a:t>A esposa espera amor, interesse, auxílio na educação dos filhos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noProof="1">
                <a:effectLst/>
              </a:rPr>
              <a:t>Os filhos esperam apoio e guia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noProof="1">
                <a:effectLst/>
              </a:rPr>
              <a:t>Legislador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noProof="1">
                <a:effectLst/>
              </a:rPr>
              <a:t>Sacerdote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noProof="1">
                <a:effectLst/>
              </a:rPr>
              <a:t>Não deve ceder sua autoridade paterna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noProof="1">
                <a:effectLst/>
              </a:rPr>
              <a:t>Não deve ser impulsivo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noProof="1">
                <a:effectLst/>
              </a:rPr>
              <a:t>Precisa que uma atmosfera pura e santa circunde a sua alma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noProof="1">
                <a:effectLst/>
              </a:rPr>
              <a:t>Nunca deve ser autoritário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noProof="1"/>
              <a:t>Prescisa a</a:t>
            </a:r>
            <a:r>
              <a:rPr lang="pt-PT" sz="2000" noProof="1">
                <a:effectLst/>
              </a:rPr>
              <a:t>prender diariamente de Cristo</a:t>
            </a:r>
          </a:p>
        </p:txBody>
      </p:sp>
    </p:spTree>
    <p:extLst>
      <p:ext uri="{BB962C8B-B14F-4D97-AF65-F5344CB8AC3E}">
        <p14:creationId xmlns:p14="http://schemas.microsoft.com/office/powerpoint/2010/main" val="1136743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FAD93-37A1-42DA-B866-193640D7A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36E0745-901D-9E48-B1E5-C27966FF53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2DA587-8435-A229-5AA2-4DEF5E42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Qual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é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 meu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papel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98647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4B734-77EB-370C-D5DD-5D15F8D5A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486300-C9FC-2CCE-6DBA-A8B36BB8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64" y="20060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Qual </a:t>
            </a:r>
            <a:r>
              <a:rPr lang="en-US" dirty="0" err="1"/>
              <a:t>é</a:t>
            </a:r>
            <a:r>
              <a:rPr lang="en-US" dirty="0"/>
              <a:t> o meu </a:t>
            </a:r>
            <a:r>
              <a:rPr lang="en-US" dirty="0" err="1"/>
              <a:t>papel</a:t>
            </a:r>
            <a:r>
              <a:rPr lang="en-US" dirty="0"/>
              <a:t>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0B7FF54-C5C5-0E95-A65D-5B8E1767DBCE}"/>
              </a:ext>
            </a:extLst>
          </p:cNvPr>
          <p:cNvSpPr txBox="1"/>
          <p:nvPr/>
        </p:nvSpPr>
        <p:spPr>
          <a:xfrm>
            <a:off x="391886" y="2007910"/>
            <a:ext cx="5921367" cy="384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Rainha do lar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“</a:t>
            </a:r>
            <a:r>
              <a:rPr lang="en-US" sz="2000" dirty="0" err="1">
                <a:effectLst/>
              </a:rPr>
              <a:t>Ocupar</a:t>
            </a:r>
            <a:r>
              <a:rPr lang="en-US" sz="2000" dirty="0">
                <a:effectLst/>
              </a:rPr>
              <a:t> a </a:t>
            </a:r>
            <a:r>
              <a:rPr lang="en-US" sz="2000" dirty="0" err="1">
                <a:effectLst/>
              </a:rPr>
              <a:t>posição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que</a:t>
            </a:r>
            <a:r>
              <a:rPr lang="en-US" sz="2000" dirty="0">
                <a:effectLst/>
              </a:rPr>
              <a:t> Deus </a:t>
            </a:r>
            <a:r>
              <a:rPr lang="en-US" sz="2000" dirty="0" err="1">
                <a:effectLst/>
              </a:rPr>
              <a:t>originariamente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lhe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designou</a:t>
            </a:r>
            <a:r>
              <a:rPr lang="en-US" sz="2000" dirty="0">
                <a:effectLst/>
              </a:rPr>
              <a:t>, de </a:t>
            </a:r>
            <a:r>
              <a:rPr lang="en-US" sz="2000" dirty="0" err="1">
                <a:effectLst/>
              </a:rPr>
              <a:t>igualdade</a:t>
            </a:r>
            <a:r>
              <a:rPr lang="en-US" sz="2000" dirty="0">
                <a:effectLst/>
              </a:rPr>
              <a:t> com o </a:t>
            </a:r>
            <a:r>
              <a:rPr lang="en-US" sz="2000" dirty="0" err="1">
                <a:effectLst/>
              </a:rPr>
              <a:t>marido</a:t>
            </a:r>
            <a:r>
              <a:rPr lang="en-US" sz="2000" dirty="0">
                <a:effectLst/>
              </a:rPr>
              <a:t>.” FC 101.1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Missionáriia</a:t>
            </a:r>
            <a:r>
              <a:rPr lang="en-US" sz="2000" dirty="0"/>
              <a:t> de Deus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família</a:t>
            </a:r>
            <a:endParaRPr lang="en-US" sz="20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</a:rPr>
              <a:t>Desenvolve</a:t>
            </a:r>
            <a:r>
              <a:rPr lang="en-US" sz="2000" dirty="0" err="1"/>
              <a:t>r</a:t>
            </a:r>
            <a:r>
              <a:rPr lang="en-US" sz="2000" dirty="0"/>
              <a:t> </a:t>
            </a:r>
            <a:r>
              <a:rPr lang="en-US" sz="2000" dirty="0" err="1"/>
              <a:t>faculdades</a:t>
            </a:r>
            <a:r>
              <a:rPr lang="en-US" sz="2000" dirty="0"/>
              <a:t> e </a:t>
            </a:r>
            <a:r>
              <a:rPr lang="en-US" sz="2000" dirty="0" err="1"/>
              <a:t>não</a:t>
            </a:r>
            <a:r>
              <a:rPr lang="en-US" sz="2000" dirty="0"/>
              <a:t> </a:t>
            </a:r>
            <a:r>
              <a:rPr lang="en-US" sz="2000" dirty="0" err="1"/>
              <a:t>ficar</a:t>
            </a:r>
            <a:r>
              <a:rPr lang="en-US" sz="2000" dirty="0"/>
              <a:t> </a:t>
            </a:r>
            <a:r>
              <a:rPr lang="en-US" sz="2000" dirty="0" err="1"/>
              <a:t>apenas</a:t>
            </a:r>
            <a:r>
              <a:rPr lang="en-US" sz="2000" dirty="0"/>
              <a:t> </a:t>
            </a:r>
            <a:r>
              <a:rPr lang="en-US" sz="2000" dirty="0" err="1"/>
              <a:t>dependente</a:t>
            </a:r>
            <a:r>
              <a:rPr lang="en-US" sz="2000" dirty="0"/>
              <a:t> do </a:t>
            </a:r>
            <a:r>
              <a:rPr lang="en-US" sz="2000" dirty="0" err="1"/>
              <a:t>marido</a:t>
            </a:r>
            <a:endParaRPr lang="en-US" sz="20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Não</a:t>
            </a:r>
            <a:r>
              <a:rPr lang="en-US" sz="2000" dirty="0"/>
              <a:t> </a:t>
            </a:r>
            <a:r>
              <a:rPr lang="en-US" sz="2000" dirty="0" err="1"/>
              <a:t>imergir</a:t>
            </a:r>
            <a:r>
              <a:rPr lang="en-US" sz="2000" dirty="0"/>
              <a:t> a </a:t>
            </a:r>
            <a:r>
              <a:rPr lang="en-US" sz="2000" dirty="0" err="1"/>
              <a:t>sua</a:t>
            </a:r>
            <a:r>
              <a:rPr lang="en-US" sz="2000" dirty="0"/>
              <a:t> </a:t>
            </a:r>
            <a:r>
              <a:rPr lang="en-US" sz="2000" dirty="0" err="1"/>
              <a:t>individualidade</a:t>
            </a:r>
            <a:r>
              <a:rPr lang="en-US" sz="2000" dirty="0"/>
              <a:t> (</a:t>
            </a:r>
            <a:r>
              <a:rPr lang="en-US" sz="2000" dirty="0" err="1"/>
              <a:t>capacidade</a:t>
            </a:r>
            <a:r>
              <a:rPr lang="en-US" sz="2000" dirty="0"/>
              <a:t> de Pensar e </a:t>
            </a:r>
            <a:r>
              <a:rPr lang="en-US" sz="2000" dirty="0" err="1"/>
              <a:t>agir</a:t>
            </a:r>
            <a:r>
              <a:rPr lang="en-US" sz="2000" dirty="0"/>
              <a:t>) no </a:t>
            </a:r>
            <a:r>
              <a:rPr lang="en-US" sz="2000" dirty="0" err="1"/>
              <a:t>marido</a:t>
            </a:r>
            <a:endParaRPr lang="en-US" sz="20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</a:rPr>
              <a:t>Educar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os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filhos</a:t>
            </a:r>
            <a:r>
              <a:rPr lang="en-US" sz="2000" dirty="0">
                <a:effectLst/>
              </a:rPr>
              <a:t> para </a:t>
            </a:r>
            <a:r>
              <a:rPr lang="en-US" sz="2000" dirty="0" err="1"/>
              <a:t>serem</a:t>
            </a:r>
            <a:r>
              <a:rPr lang="en-US" sz="2000" dirty="0"/>
              <a:t> </a:t>
            </a:r>
            <a:r>
              <a:rPr lang="en-US" sz="2000" dirty="0" err="1"/>
              <a:t>úteis</a:t>
            </a:r>
            <a:r>
              <a:rPr lang="en-US" sz="2000" dirty="0"/>
              <a:t> </a:t>
            </a:r>
            <a:r>
              <a:rPr lang="en-US" sz="2000" dirty="0" err="1"/>
              <a:t>neste</a:t>
            </a:r>
            <a:r>
              <a:rPr lang="en-US" sz="2000" dirty="0"/>
              <a:t> </a:t>
            </a:r>
            <a:r>
              <a:rPr lang="en-US" sz="2000" dirty="0" err="1"/>
              <a:t>mundo</a:t>
            </a:r>
            <a:r>
              <a:rPr lang="en-US" sz="2000" dirty="0"/>
              <a:t> e no </a:t>
            </a:r>
            <a:r>
              <a:rPr lang="en-US" sz="2000" dirty="0" err="1"/>
              <a:t>porvir</a:t>
            </a:r>
            <a:endParaRPr lang="en-US" sz="20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</a:rPr>
              <a:t>Assumir</a:t>
            </a:r>
            <a:r>
              <a:rPr lang="en-US" sz="2000" dirty="0">
                <a:effectLst/>
              </a:rPr>
              <a:t> com o </a:t>
            </a:r>
            <a:r>
              <a:rPr lang="en-US" sz="2000" dirty="0" err="1">
                <a:effectLst/>
              </a:rPr>
              <a:t>marido</a:t>
            </a:r>
            <a:r>
              <a:rPr lang="en-US" sz="2000" dirty="0">
                <a:effectLst/>
              </a:rPr>
              <a:t> as </a:t>
            </a:r>
            <a:r>
              <a:rPr lang="en-US" sz="2000" dirty="0" err="1">
                <a:effectLst/>
              </a:rPr>
              <a:t>responsabilidades</a:t>
            </a:r>
            <a:r>
              <a:rPr lang="en-US" sz="2000" dirty="0">
                <a:effectLst/>
              </a:rPr>
              <a:t> do Cuidado da </a:t>
            </a:r>
            <a:r>
              <a:rPr lang="en-US" sz="2000" dirty="0" err="1">
                <a:effectLst/>
              </a:rPr>
              <a:t>família</a:t>
            </a:r>
            <a:endParaRPr lang="en-US" sz="2000" dirty="0">
              <a:effectLst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6D16A1E-18F7-EBD1-922D-4DA944F833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43921" r="7171"/>
          <a:stretch>
            <a:fillRect/>
          </a:stretch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8435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64B0D-F730-165B-98F5-AE92ECFC7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 que nós líderes podemos fazer pela família?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F3BB6-E4A1-9EB1-88AA-AEAE1E7F1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77717"/>
            <a:ext cx="11059811" cy="4335997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AutoNum type="arabicPeriod"/>
            </a:pPr>
            <a:r>
              <a:rPr lang="pt-PT" sz="3200" dirty="0"/>
              <a:t>Ter uma profunda comunhão com Deus</a:t>
            </a:r>
          </a:p>
          <a:p>
            <a:pPr marL="514350" indent="-514350">
              <a:buAutoNum type="arabicPeriod"/>
            </a:pPr>
            <a:r>
              <a:rPr lang="pt-PT" sz="3200" dirty="0"/>
              <a:t>Viver a verdadeira fé no seio da nossa própria família</a:t>
            </a:r>
          </a:p>
          <a:p>
            <a:pPr marL="514350" indent="-514350">
              <a:buAutoNum type="arabicPeriod"/>
            </a:pPr>
            <a:r>
              <a:rPr lang="pt-PT" sz="3200" dirty="0"/>
              <a:t>Ser zeloso e cuidadoso com a vida espiritual dos membros da família; Culto doméstico</a:t>
            </a:r>
          </a:p>
          <a:p>
            <a:pPr marL="514350" indent="-514350">
              <a:buAutoNum type="arabicPeriod"/>
            </a:pPr>
            <a:r>
              <a:rPr lang="pt-PT" sz="3200" dirty="0"/>
              <a:t>Educar a Igreja para termos famílias mais sólidas</a:t>
            </a:r>
          </a:p>
          <a:p>
            <a:pPr marL="514350" indent="-514350">
              <a:buAutoNum type="arabicPeriod"/>
            </a:pPr>
            <a:r>
              <a:rPr lang="pt-PT" sz="3200" dirty="0"/>
              <a:t>Trazer para a igreja a experiência da Família...tornar a Igreja numa grande família alargada</a:t>
            </a:r>
          </a:p>
          <a:p>
            <a:pPr marL="514350" indent="-514350">
              <a:buAutoNum type="arabicPeriod"/>
            </a:pPr>
            <a:r>
              <a:rPr lang="pt-PT" sz="3200" dirty="0"/>
              <a:t>Ter cuidado para não sufocar a vida familiar com a vida eclesiástica</a:t>
            </a:r>
          </a:p>
          <a:p>
            <a:pPr marL="514350" indent="-514350">
              <a:buAutoNum type="arabicPeriod"/>
            </a:pPr>
            <a:r>
              <a:rPr lang="pt-PT" sz="3200" dirty="0"/>
              <a:t>Inclusão nos serviços de culto; cultos </a:t>
            </a:r>
            <a:r>
              <a:rPr lang="pt-PT" sz="3200" dirty="0" err="1"/>
              <a:t>intergeracionais</a:t>
            </a:r>
            <a:endParaRPr lang="pt-PT" sz="3200" dirty="0"/>
          </a:p>
          <a:p>
            <a:pPr marL="514350" indent="-514350">
              <a:buAutoNum type="arabicPeriod"/>
            </a:pPr>
            <a:r>
              <a:rPr lang="pt-PT" sz="3200" dirty="0"/>
              <a:t>Proteger os mais vulneráveis</a:t>
            </a:r>
          </a:p>
          <a:p>
            <a:pPr marL="514350" indent="-514350">
              <a:buAutoNum type="arabicPeriod"/>
            </a:pPr>
            <a:r>
              <a:rPr lang="pt-PT" sz="3200" dirty="0"/>
              <a:t>Visitação às famílias</a:t>
            </a:r>
          </a:p>
          <a:p>
            <a:pPr marL="514350" indent="-514350">
              <a:buAutoNum type="arabicPeriod"/>
            </a:pPr>
            <a:r>
              <a:rPr lang="pt-PT" sz="3200" dirty="0"/>
              <a:t>Apoio nos momentos em que a família entra em crise</a:t>
            </a:r>
          </a:p>
          <a:p>
            <a:pPr marL="514350" indent="-514350">
              <a:buAutoNum type="arabicPeriod"/>
            </a:pPr>
            <a:endParaRPr lang="pt-PT" sz="3200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99538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361B9B-2075-89A2-33AE-5EF0FBB4D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4BF095AE-3B1D-0BFC-E328-4E12170A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DA59E-F662-53BE-AAB8-ADA78B9D9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786384"/>
            <a:ext cx="3509192" cy="2008193"/>
          </a:xfrm>
        </p:spPr>
        <p:txBody>
          <a:bodyPr anchor="t">
            <a:normAutofit/>
          </a:bodyPr>
          <a:lstStyle/>
          <a:p>
            <a:pPr algn="ctr"/>
            <a:r>
              <a:rPr lang="pt-PT" noProof="1"/>
              <a:t>Quando chamou Deus a Abraão?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3C75FAF6-D949-5219-0A2D-EDE3C3F1D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E9553-3F86-E3C3-39FE-8BA6E92B1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907" y="3066892"/>
            <a:ext cx="3788791" cy="2856476"/>
          </a:xfrm>
        </p:spPr>
        <p:txBody>
          <a:bodyPr anchor="b"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PT" sz="2400" noProof="1"/>
              <a:t>“Ora, o Senhor disse a Abrão: Sai-te da tua terra, da tua parentela e da casa de teu pai, para a terra que eu te mostrarei.” Gênesis 12:1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766BB42A-7BD2-97E4-F76C-D632AD1BC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88336"/>
            <a:ext cx="0" cy="5698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braão, o Pai de “Missões” – Blog do Tim Carriker">
            <a:extLst>
              <a:ext uri="{FF2B5EF4-FFF2-40B4-BE49-F238E27FC236}">
                <a16:creationId xmlns:a16="http://schemas.microsoft.com/office/drawing/2014/main" id="{2E4CC7A1-2686-1487-998A-4C101D0F0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722"/>
          <a:stretch>
            <a:fillRect/>
          </a:stretch>
        </p:blipFill>
        <p:spPr bwMode="auto">
          <a:xfrm>
            <a:off x="4699208" y="849338"/>
            <a:ext cx="6921292" cy="51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16781A34-73DA-3F33-CA0D-8A2505B68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053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496E1C-B203-5450-76A5-8F0FD70D1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48F76D6-3DCC-E6C1-273D-E2BB70B88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1"/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832409A4-7716-850D-1063-9FE7BAE62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C0725-41B5-74CE-68B1-88112EAA7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629" y="3066891"/>
            <a:ext cx="3801070" cy="3214903"/>
          </a:xfrm>
        </p:spPr>
        <p:txBody>
          <a:bodyPr anchor="b"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PT" noProof="1"/>
              <a:t>“E ele disse: Homens, irmãos, e pais, ouvi. O Deus da glória apareceu a nosso pai Abraão, estando na Mesopotâmia, antes de habitar em Harã,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pt-PT" noProof="1"/>
              <a:t>³ E disse-lhe: Sai da tua terra e dentre a tua parentela, e dirige-te à terra que eu te mostrar.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pt-PT" noProof="1"/>
              <a:t>⁴ Então saiu da terra dos caldeus, e habitou em Harã. E dali, depois que seu pai faleceu, Deus o trouxe para esta terra em que habitais agora.”  Atos 7:2-4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6668936C-A733-00D0-7AA1-3A142ECA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88336"/>
            <a:ext cx="0" cy="5698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8BA354-823E-E6B5-B8EA-77BFF295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971" b="971"/>
          <a:stretch/>
        </p:blipFill>
        <p:spPr bwMode="auto">
          <a:xfrm>
            <a:off x="4699208" y="849338"/>
            <a:ext cx="6921292" cy="51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660BB942-093D-6A19-A926-EF896C6AC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907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C7278E-218D-E4FF-74DF-DF2980939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4F49C2A4-2F30-09BA-7476-5C5D6F877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1"/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C9571A30-E43E-6328-9EEB-46D4F5A4A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5924A-AE2D-946C-A5FA-BB8D412A3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907" y="3066892"/>
            <a:ext cx="3788791" cy="2856476"/>
          </a:xfrm>
        </p:spPr>
        <p:txBody>
          <a:bodyPr anchor="b"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PT" sz="2400" noProof="1"/>
              <a:t>Mesmo a casa de seu pai, pela qual o conhecimento de Deus tinha sido preservado, estava a entregar-se às influências sedutoras que os rodeavam, e “serviram a outros deuses” (Josué 24:2) em vez de Jeová. PP 80.1</a:t>
            </a:r>
            <a:br>
              <a:rPr lang="pt-PT" sz="2400" noProof="1"/>
            </a:br>
            <a:endParaRPr lang="pt-PT" sz="2400" noProof="1"/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6B7FCE59-8A7B-F025-BA2A-C211C8A6C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88336"/>
            <a:ext cx="0" cy="5698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486DEB-AA1E-EEB9-E34B-FF62378D7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971" b="971"/>
          <a:stretch/>
        </p:blipFill>
        <p:spPr bwMode="auto">
          <a:xfrm>
            <a:off x="4699208" y="849338"/>
            <a:ext cx="6921292" cy="51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9672009E-5A83-15A5-9F37-0E259CDB2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536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AECD28-3A42-DA61-6325-66474CC7E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9315EF8-64E0-1092-40D9-E473A56F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1"/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A704F3C6-F83E-80D8-7B94-4DF5156C2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7A6B2-F5AA-DDCD-9FD1-1C525D4D9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6195" y="3066891"/>
            <a:ext cx="4775401" cy="3207463"/>
          </a:xfrm>
        </p:spPr>
        <p:txBody>
          <a:bodyPr anchor="b"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pt-PT" noProof="1"/>
              <a:t>A chamada do Céu primeiramente viera a Abraão enquanto ele morava em “Ur dos Caldeus” (Gênesis 11:31), e em obediência à mesma ele se mudou para Harã. Até este ponto a família de seu pai o acompanhou; pois, juntamente com sua idolatria, uniam-se ao culto ao verdadeiro Deus. Ali permaneceu Abraão até a morte de Terá. Apenas sepultado seu pai, a voz divina mandou-lhe que prosseguisse. Seu irmão Naor, com a família, apegaram-se a seu lar e seus ídolos. Além de Sara, mulher de Abraão, apenas Ló, filho de Harã, falecido havia muito, optara partilhar da vida peregrina do patriarca PP 81.4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CD0BB71A-6460-9E9D-2BE2-68DD2A5BD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88336"/>
            <a:ext cx="0" cy="5698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B92187-14F4-5626-659B-8D8E0AECD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971" b="971"/>
          <a:stretch/>
        </p:blipFill>
        <p:spPr bwMode="auto">
          <a:xfrm>
            <a:off x="4699208" y="849338"/>
            <a:ext cx="6921292" cy="51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F45332DF-F60F-96BC-981C-6AA9A2F54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0672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B617ED-C4B4-6FF1-E94E-9C682F43E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786384"/>
            <a:ext cx="3509192" cy="200819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pt-PT" noProof="1"/>
              <a:t>Porque escolheu Deus a Abraão?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8C636-B8D0-E8C6-A0FE-0DC185B72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907" y="3066892"/>
            <a:ext cx="3788791" cy="2856476"/>
          </a:xfrm>
        </p:spPr>
        <p:txBody>
          <a:bodyPr anchor="b">
            <a:noAutofit/>
          </a:bodyPr>
          <a:lstStyle/>
          <a:p>
            <a:pPr>
              <a:lnSpc>
                <a:spcPct val="110000"/>
              </a:lnSpc>
            </a:pPr>
            <a:r>
              <a:rPr lang="pt-PT" sz="1800" noProof="1"/>
              <a:t>“Porque eu o tenho conhecido, e sei que ele há de ordenar a seus filhos e à sua casa depois dele, para que guardem o caminho do Senhor, para agir com justiça e juízo; para que o Senhor faça vir sobre Abraão o que acerca dele tem falado.”  Gênesis 18:19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88336"/>
            <a:ext cx="0" cy="5698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braão, o Pai de “Missões” – Blog do Tim Carriker">
            <a:extLst>
              <a:ext uri="{FF2B5EF4-FFF2-40B4-BE49-F238E27FC236}">
                <a16:creationId xmlns:a16="http://schemas.microsoft.com/office/drawing/2014/main" id="{6943621C-975D-CB76-AD1B-AACB1A301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722"/>
          <a:stretch>
            <a:fillRect/>
          </a:stretch>
        </p:blipFill>
        <p:spPr bwMode="auto">
          <a:xfrm>
            <a:off x="4699208" y="849338"/>
            <a:ext cx="6921292" cy="51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877597"/>
      </p:ext>
    </p:extLst>
  </p:cSld>
  <p:clrMapOvr>
    <a:masterClrMapping/>
  </p:clrMapOvr>
</p:sld>
</file>

<file path=ppt/theme/theme1.xml><?xml version="1.0" encoding="utf-8"?>
<a:theme xmlns:a="http://schemas.openxmlformats.org/drawingml/2006/main" name="AlignmentVTI">
  <a:themeElements>
    <a:clrScheme name="Alignment">
      <a:dk1>
        <a:sysClr val="windowText" lastClr="000000"/>
      </a:dk1>
      <a:lt1>
        <a:sysClr val="window" lastClr="FFFFFF"/>
      </a:lt1>
      <a:dk2>
        <a:srgbClr val="3B3D38"/>
      </a:dk2>
      <a:lt2>
        <a:srgbClr val="F7F2EE"/>
      </a:lt2>
      <a:accent1>
        <a:srgbClr val="928A63"/>
      </a:accent1>
      <a:accent2>
        <a:srgbClr val="B57B6B"/>
      </a:accent2>
      <a:accent3>
        <a:srgbClr val="9E8484"/>
      </a:accent3>
      <a:accent4>
        <a:srgbClr val="7C8A75"/>
      </a:accent4>
      <a:accent5>
        <a:srgbClr val="8C8578"/>
      </a:accent5>
      <a:accent6>
        <a:srgbClr val="A18563"/>
      </a:accent6>
      <a:hlink>
        <a:srgbClr val="B57B6B"/>
      </a:hlink>
      <a:folHlink>
        <a:srgbClr val="7C8A75"/>
      </a:folHlink>
    </a:clrScheme>
    <a:fontScheme name="Custom 1">
      <a:majorFont>
        <a:latin typeface="Bata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gnmentVTI" id="{606D7720-FAA0-4ADC-B967-3239DA8ECA1A}" vid="{10074623-6FCC-4A3C-AAA5-58644BD8FF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</TotalTime>
  <Words>3503</Words>
  <Application>Microsoft Macintosh PowerPoint</Application>
  <PresentationFormat>Widescreen</PresentationFormat>
  <Paragraphs>218</Paragraphs>
  <Slides>47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Batang</vt:lpstr>
      <vt:lpstr>Aptos</vt:lpstr>
      <vt:lpstr>Arial</vt:lpstr>
      <vt:lpstr>Avenir Next LT Pro Light</vt:lpstr>
      <vt:lpstr>Wingdings</vt:lpstr>
      <vt:lpstr>AlignmentVTI</vt:lpstr>
      <vt:lpstr>PowerPoint Presentation</vt:lpstr>
      <vt:lpstr>Pedidos &amp; Sugestões para esta Formação</vt:lpstr>
      <vt:lpstr>Pedidos &amp; Sugestões para esta Formação</vt:lpstr>
      <vt:lpstr>A Construção de Famílias Sólidas Começa no Lar de Origem” </vt:lpstr>
      <vt:lpstr>Quando chamou Deus a Abraão?</vt:lpstr>
      <vt:lpstr>PowerPoint Presentation</vt:lpstr>
      <vt:lpstr>PowerPoint Presentation</vt:lpstr>
      <vt:lpstr>PowerPoint Presentation</vt:lpstr>
      <vt:lpstr>Porque escolheu Deus a Abraão?</vt:lpstr>
      <vt:lpstr>Plano Divino para a Família: PODEROSO INSTRUMENTO EVANGELÍSTICO </vt:lpstr>
      <vt:lpstr>Plano Divino para a Família: PODEROSO INSTRUMENTO EVANGELÍSTICO </vt:lpstr>
      <vt:lpstr>PowerPoint Presentation</vt:lpstr>
      <vt:lpstr>PowerPoint Presentation</vt:lpstr>
      <vt:lpstr>PowerPoint Presentation</vt:lpstr>
      <vt:lpstr>O que se passa hoje com a Família?  Quais são as causas desta crise? </vt:lpstr>
      <vt:lpstr>PowerPoint Presentation</vt:lpstr>
      <vt:lpstr>PowerPoint Presentation</vt:lpstr>
      <vt:lpstr>Uma Crise de Autoridade</vt:lpstr>
      <vt:lpstr>Uma Crise de Autoridade</vt:lpstr>
      <vt:lpstr>Precisamos de mais autoridade e o que dizer do perigo do autoritarismo?</vt:lpstr>
      <vt:lpstr>Em quem podíamos pensar para representar o autorirtarismo e a autoridade? </vt:lpstr>
      <vt:lpstr>Em quem podíamos pensar para representar o autorirtarismo e a autoridade? </vt:lpstr>
      <vt:lpstr>De onde deriva a autoridade no lar? </vt:lpstr>
      <vt:lpstr>Necessária para deter uma natureza hedonista</vt:lpstr>
      <vt:lpstr>A união de facto tem registado um aumento significativo em Portugal nas últimas décadas, consolidando-se como uma alternativa comum ao casamento formal. De acordo com dados dos Censos 2021, mais de um milhão de pessoas viviam em união de facto em Portugal. </vt:lpstr>
      <vt:lpstr>Casamento &amp; Divórcios em Portugal</vt:lpstr>
      <vt:lpstr>Casamento &amp; Divórcios em Portugal</vt:lpstr>
      <vt:lpstr>Parece piada...mas diz muito...o que diz esta história?</vt:lpstr>
      <vt:lpstr>Um legado complexo...</vt:lpstr>
      <vt:lpstr>Cobaias traumatizadas</vt:lpstr>
      <vt:lpstr>Cobaia Stressada</vt:lpstr>
      <vt:lpstr>Há esperança?  Como poderemos ter famílias melhores?</vt:lpstr>
      <vt:lpstr>Cobaias com um defeito genético que afetava a memória!</vt:lpstr>
      <vt:lpstr>O que o lar na realidade é: Família em Construção</vt:lpstr>
      <vt:lpstr>Qual é o fundamento de uma família?</vt:lpstr>
      <vt:lpstr>Uma só coisa…</vt:lpstr>
      <vt:lpstr>“Mas a menos que nos entreguemos ao domínio de Cristo, seremos governados pelo maligno. Temos inevitavelmente de estar sob o domínio de um ou de outro dos dois grandes poderes em conflito pela supremacia do mundo. Não é necessário que escolhamos deliberadamente o serviço do reino das trevas para cair-lhe sob o poder. Basta negligenciarmos fazer aliança com o reino da luz. Se não cooperarmos com os instrumentos celestes, Satanás tomará posse do coração e torná-lo-á morada sua.” DTN 223.3   </vt:lpstr>
      <vt:lpstr>A Segunda coisa mais importante…</vt:lpstr>
      <vt:lpstr>PowerPoint Presentation</vt:lpstr>
      <vt:lpstr>Pilares são elementos estruturais verticais cruciais na construção civil, projetados para suportar forças de compressão e flexão, transferindo cargas de lajes e vigas para as fundações</vt:lpstr>
      <vt:lpstr>PowerPoint Presentation</vt:lpstr>
      <vt:lpstr>PowerPoint Presentation</vt:lpstr>
      <vt:lpstr>Qual é o meu papel?</vt:lpstr>
      <vt:lpstr>Qual é o meu papel?</vt:lpstr>
      <vt:lpstr>Qual é o meu papel?</vt:lpstr>
      <vt:lpstr>Qual é o meu papel?</vt:lpstr>
      <vt:lpstr>O que nós líderes podemos fazer pela família?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Bastos</dc:creator>
  <cp:lastModifiedBy>Daniel Bastos</cp:lastModifiedBy>
  <cp:revision>11</cp:revision>
  <dcterms:created xsi:type="dcterms:W3CDTF">2026-04-10T07:02:00Z</dcterms:created>
  <dcterms:modified xsi:type="dcterms:W3CDTF">2026-04-19T09:21:57Z</dcterms:modified>
</cp:coreProperties>
</file>