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1" r:id="rId19"/>
    <p:sldId id="274" r:id="rId20"/>
    <p:sldId id="275" r:id="rId21"/>
    <p:sldId id="277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0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5BF24-D2AC-4D64-9C08-24BA5A639A46}" v="47" dt="2026-05-13T17:14:37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/>
    <p:restoredTop sz="94658"/>
  </p:normalViewPr>
  <p:slideViewPr>
    <p:cSldViewPr snapToGrid="0">
      <p:cViewPr varScale="1">
        <p:scale>
          <a:sx n="120" d="100"/>
          <a:sy n="120" d="100"/>
        </p:scale>
        <p:origin x="1008" y="184"/>
      </p:cViewPr>
      <p:guideLst>
        <p:guide orient="horz" pos="216"/>
        <p:guide pos="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00B7-15BB-9A92-C091-057B482D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E3DC4-F865-4987-CD06-50F7343AB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C3FA6-BB07-57CA-3588-362E27F8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FA74E-AE8D-0323-E6DA-2E7FB592C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739F-59CD-C875-26F7-833FA09F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7830B-6DFA-8E78-217F-0B1EF0E69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2FC1A-7414-94B5-74F0-EA49DC633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2EC81-33DA-2509-536D-B047C261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DF5-C333-502A-638E-670DB41D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9500C-AE35-0838-8317-B3FB540B2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3E6CEE-0F61-E66D-83F4-EB121AE22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0E205-CF8E-C85E-27AB-BD0148B89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CEE6-0A9E-1A09-7E5D-8C83B3214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C3AF6-F3D4-E308-3E84-909CAD8C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2C978-D99D-97DB-4B9D-F5CAACCD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EFF7-0EA7-F1CD-E559-30A599A6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8C28F-7702-5085-F90E-2271A4DEF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83FEC-7522-1902-CE8B-3727114F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3998-247F-A80D-56D6-37227D41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353A-972F-436E-7056-2DED8FBD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4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20EC-1C3F-5ACA-98B5-8A56D6FD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50A76-A78A-FB7C-F627-EC7BB5772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2782E-D452-C62E-69D2-09D94FD3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4F5F7-3EA8-5C9B-4DF9-02F05DBB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C0BA-AB94-E19B-DA96-29DDC6A7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7D25B-7D4D-9C50-2A4E-91DD126B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21AE8-2A61-575A-ED22-FCE32AB87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52FF4-C0DC-064D-0E9D-ADF11ADF0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259D0-AC1C-A1EE-22DF-3AB79C6D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76BCB-1889-42F1-42EF-1140949D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7BDB2-008C-BC0D-1172-6B4269B73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1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C5D0-62A2-5450-DE94-E440B25A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98001-8F3F-7CEB-AD7A-1A3A817FE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0104D-9A67-7B04-D113-5432A801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E2075-F013-962D-96E5-4F75EC993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A989D-EEBC-6AFA-AFCB-5DBD026CC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D90FB5-0D21-030F-7267-8A44D16E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F2FE4-13CC-C80C-8C9A-65716C43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ED5E64-C251-8F6E-8985-684D3D76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4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159E-003E-8DF2-5B92-D83A852F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524EB-0962-278D-14D9-0AE005AD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64C02-E1D9-0628-7EE3-56957C3E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4FB74-7CD5-15D2-4D98-D7DC0EED3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0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3869D-D268-0CC2-C979-DC011D0B3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DD12C-3EBB-CCC5-94EF-43DC2975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93D30-F968-24A8-59E7-AEA4B9EB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1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37ECE-7EA2-8437-5ED5-9F5D83778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C183-4917-6BC3-32E1-2B91FA12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8B33-6D60-D5E6-9A48-EAFFB6999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A4C8E-9D16-D3E7-7217-84CACC96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44A39-B841-8492-3749-EAD689F3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64151-0643-0886-F503-390629A3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5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53A2-19B3-AF45-1BCD-490999777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CC000-D465-CB9A-51E7-D0361B9A9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DCA26-4B34-3F5B-04CB-5519AAC3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FB3D0-8382-A0C2-FEEF-AA4F10C4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4EDB1-BDDF-A7AA-ABFE-627C773B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461BD-89A4-3ADE-FB89-C8990BF9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1010FE-1178-D5E8-7800-CBBCFED88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Clique para editar o estilo do título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CF24F-C8B0-967C-A485-B1EDAC3E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Clique para editar os estilos de texto principais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26FBB-B54A-1B8D-53F9-7CC31ACB8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282553C-62C4-AD44-A7A7-090541D5475C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F4DD-9F8D-63A2-ACD0-F82446B53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9C71A-0B24-6595-A27E-C66DFDE0D1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5A6FD60-CC77-9049-8519-FBB3A033F0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8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659C7C-CF4F-2ED3-9CF1-108F3F25D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B2137-302D-BA7B-4ED9-ABF7B25E7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9846" y="3310216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Cultivar e proteger o seu casamento enquanto pastor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28159-29AF-2369-A8E4-72381C417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846" y="5622170"/>
            <a:ext cx="9144000" cy="10366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Encontro de Pastores de Portugal  •  Maio de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Anthony R. Kent, PhD</a:t>
            </a:r>
          </a:p>
        </p:txBody>
      </p:sp>
    </p:spTree>
    <p:extLst>
      <p:ext uri="{BB962C8B-B14F-4D97-AF65-F5344CB8AC3E}">
        <p14:creationId xmlns:p14="http://schemas.microsoft.com/office/powerpoint/2010/main" val="81944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1463F-461F-EACA-1B52-2E2EFE2FA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287137-218A-C185-0B78-953AD799E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B68063-707A-A66C-2A0A-AA79CFED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936" y="1101865"/>
            <a:ext cx="4307958" cy="317196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tx1"/>
                </a:solidFill>
              </a:rPr>
              <a:t>DESAFIOS DA FAMÍLIA PASTORAL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642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2BD3E-AE89-AF23-E5FF-F60694C84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D0F02C-59B8-0AC2-DA38-171B02519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B13B1-9A18-D378-823F-E60E4ADB2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739" y="342900"/>
            <a:ext cx="8656981" cy="5411419"/>
          </a:xfrm>
          <a:solidFill>
            <a:srgbClr val="919433">
              <a:alpha val="52941"/>
            </a:srgbClr>
          </a:solidFill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 fronteiras entre o lar e a igreja/comunidade podem ser pouco claras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Expectativas 24 horas por dia, 7 dias por semana, por parte dos «contribuintes do dízimo», da conferência e dos «candidatos ao reino».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Crises inesperadas e imprevistas interrompem as atividades e funções familiares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Mudanças frequentes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Uma vida muito exposta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: «aquário» 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Isolado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Falta de apoio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tx1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889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E1831-5984-9A7B-8BCD-F32E19E1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088D8-F2B1-AE07-4952-08D6B6C9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4292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51BAA-3049-95CC-2C39-CC71ACAB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F52B44-2732-2777-EF72-44E7B1D9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73104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A60D7-34CA-CD68-1F05-14096E6B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8D0655-D720-8C39-DE21-07C83309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4070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5FE73-C32C-825D-67D0-4BD9C247F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F44EEB-45F4-6E42-B25D-E439F39D6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8EECA7-ABBA-2DCC-F266-5C917D0A0989}"/>
              </a:ext>
            </a:extLst>
          </p:cNvPr>
          <p:cNvSpPr/>
          <p:nvPr/>
        </p:nvSpPr>
        <p:spPr>
          <a:xfrm>
            <a:off x="-276446" y="4393096"/>
            <a:ext cx="5405038" cy="123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39A92A8-ED70-F2B5-1C7F-2C6E2CF7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7" y="4499804"/>
            <a:ext cx="4707834" cy="1235075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1 noite (ou equivalente) por semana para o pastor e o cônjuge</a:t>
            </a:r>
          </a:p>
        </p:txBody>
      </p:sp>
    </p:spTree>
    <p:extLst>
      <p:ext uri="{BB962C8B-B14F-4D97-AF65-F5344CB8AC3E}">
        <p14:creationId xmlns:p14="http://schemas.microsoft.com/office/powerpoint/2010/main" val="3703912203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09731-3D6F-A8FB-47D5-E384A92E8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D3EF5-C2E7-73F3-41E4-76485772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9DD359-DCBF-0419-872C-956CE3F56A58}"/>
              </a:ext>
            </a:extLst>
          </p:cNvPr>
          <p:cNvSpPr/>
          <p:nvPr/>
        </p:nvSpPr>
        <p:spPr>
          <a:xfrm>
            <a:off x="-276446" y="4393096"/>
            <a:ext cx="5405038" cy="123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CCDF0C-81DE-8C74-7757-CB7CB3BB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7" y="4499804"/>
            <a:ext cx="4707834" cy="1235075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1 noite (ou equivalente) por semana para o pastor e o cônjuge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6673D9-79F1-7AC4-F84E-9053FD017152}"/>
              </a:ext>
            </a:extLst>
          </p:cNvPr>
          <p:cNvSpPr/>
          <p:nvPr/>
        </p:nvSpPr>
        <p:spPr>
          <a:xfrm>
            <a:off x="7793203" y="4393096"/>
            <a:ext cx="5405038" cy="1235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EE937CE6-F619-52A3-9E7B-73D9BF4F9E43}"/>
              </a:ext>
            </a:extLst>
          </p:cNvPr>
          <p:cNvSpPr txBox="1">
            <a:spLocks/>
          </p:cNvSpPr>
          <p:nvPr/>
        </p:nvSpPr>
        <p:spPr>
          <a:xfrm>
            <a:off x="7982779" y="4499804"/>
            <a:ext cx="2806148" cy="1235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1 dia de folga por semana para o pastor</a:t>
            </a:r>
          </a:p>
        </p:txBody>
      </p:sp>
    </p:spTree>
    <p:extLst>
      <p:ext uri="{BB962C8B-B14F-4D97-AF65-F5344CB8AC3E}">
        <p14:creationId xmlns:p14="http://schemas.microsoft.com/office/powerpoint/2010/main" val="1804989494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2CA3A-0F02-BE26-3988-CC90DF74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290BEA-3E19-4E76-CAD8-FD50BFE4A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4690A8-9745-74A2-ADD7-6F65B663950A}"/>
              </a:ext>
            </a:extLst>
          </p:cNvPr>
          <p:cNvSpPr/>
          <p:nvPr/>
        </p:nvSpPr>
        <p:spPr>
          <a:xfrm>
            <a:off x="8189843" y="2231334"/>
            <a:ext cx="4870174" cy="2395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17526FB-F343-EB27-27E9-44E8F205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04" y="2428391"/>
            <a:ext cx="3715579" cy="21395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Planeie as suas férias com antecedência — umas boas férias não têm de ser caras</a:t>
            </a:r>
          </a:p>
        </p:txBody>
      </p:sp>
    </p:spTree>
    <p:extLst>
      <p:ext uri="{BB962C8B-B14F-4D97-AF65-F5344CB8AC3E}">
        <p14:creationId xmlns:p14="http://schemas.microsoft.com/office/powerpoint/2010/main" val="3042988159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E910-2586-A7D9-9534-8685F96B3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84E61-10B5-E47A-EA67-F677E2134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71BC6BD-D80E-D3C8-0675-6AFB739D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0" y="822325"/>
            <a:ext cx="4827104" cy="32030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Um pastor que pensa que dedicar-se ao ministério significa negligenciar a família não é dedicado, mas sim está enganado e age de forma insensata.</a:t>
            </a:r>
          </a:p>
        </p:txBody>
      </p:sp>
    </p:spTree>
    <p:extLst>
      <p:ext uri="{BB962C8B-B14F-4D97-AF65-F5344CB8AC3E}">
        <p14:creationId xmlns:p14="http://schemas.microsoft.com/office/powerpoint/2010/main" val="2999861053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AF1F0-FF23-5EE9-0D4E-627AB9C5D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6188FC-31BD-4E53-C436-9A5A89D0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6DE116A-7C98-A7D5-F726-F36DFFA3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3" y="5039139"/>
            <a:ext cx="10015330" cy="16995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«Mas, se alguém não cuida dos seus familiares, e especialmente dos membros da sua família, negou a fé e é pior do que um incrédulo.» </a:t>
            </a:r>
            <a:r>
              <a:rPr lang="en-US" sz="2000" dirty="0">
                <a:solidFill>
                  <a:schemeClr val="tx1"/>
                </a:solidFill>
              </a:rPr>
              <a:t>— 1 Timóteo 5:8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5938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C6722E-BB8E-A1B7-76B4-9CEDA9AE5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27011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35303-1BC3-7D67-AE60-6FB0695D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38A2A-FE5B-310E-1B41-7F0CCFD70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7DB90-BDB2-AAFA-F48E-07B47053A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279" y="2474429"/>
            <a:ext cx="2773017" cy="32202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Clr>
                <a:srgbClr val="FFC000"/>
              </a:buClr>
            </a:pPr>
            <a:r>
              <a:rPr lang="en-US" dirty="0"/>
              <a:t>Deus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rgbClr val="FFC000"/>
              </a:buClr>
            </a:pPr>
            <a:r>
              <a:rPr lang="en-US" dirty="0"/>
              <a:t>Cônjuge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rgbClr val="FFC000"/>
              </a:buClr>
            </a:pPr>
            <a:r>
              <a:rPr lang="en-US" dirty="0"/>
              <a:t>Filhos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rgbClr val="FFC000"/>
              </a:buClr>
            </a:pPr>
            <a:r>
              <a:rPr lang="en-US" dirty="0"/>
              <a:t>Ministério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rgbClr val="FFC000"/>
              </a:buClr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317FB5-D8D4-F1FF-B078-04A925D23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79" y="1003851"/>
            <a:ext cx="3724090" cy="12338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/>
              <a:t>AS </a:t>
            </a:r>
            <a:r>
              <a:rPr lang="en-US" sz="3200" b="1" dirty="0">
                <a:solidFill>
                  <a:srgbClr val="FFC000"/>
                </a:solidFill>
              </a:rPr>
              <a:t>PRIORIDADES </a:t>
            </a:r>
            <a:r>
              <a:rPr lang="en-US" sz="3200" b="1" dirty="0"/>
              <a:t>DO PASTOR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23786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A79D-C936-8616-E93B-0DD68AE3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0BAEF8-FEAA-E3A9-1592-6E6C75CA2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97444-F38E-6DE5-745B-E47B967F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4" y="1619664"/>
            <a:ext cx="5469834" cy="494016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O imprevisível, o implacável, o desestruturado acontece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Capacitar e formar</a:t>
            </a:r>
            <a:br>
              <a:rPr lang="en-US" dirty="0"/>
            </a:br>
            <a:r>
              <a:rPr lang="en-US" dirty="0"/>
              <a:t>os líderes leigos e </a:t>
            </a:r>
            <a:br>
              <a:rPr lang="en-US" dirty="0"/>
            </a:br>
            <a:r>
              <a:rPr lang="en-US" dirty="0"/>
              <a:t>deixe-os exercer o seu ministério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Haverá eventos e momentos especiais de curta duração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4CD02B-A511-05FB-8A80-F9A321F9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4" y="566530"/>
            <a:ext cx="6579705" cy="12338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/>
              <a:t>SER </a:t>
            </a:r>
            <a:r>
              <a:rPr lang="en-US" sz="3600" b="1" dirty="0">
                <a:solidFill>
                  <a:srgbClr val="FFC000"/>
                </a:solidFill>
              </a:rPr>
              <a:t>REALISTA </a:t>
            </a:r>
            <a:r>
              <a:rPr lang="en-US" sz="3600" b="1" dirty="0"/>
              <a:t>NO </a:t>
            </a:r>
            <a:r>
              <a:rPr lang="en-US" sz="3600" b="1" dirty="0">
                <a:solidFill>
                  <a:srgbClr val="FFC000"/>
                </a:solidFill>
              </a:rPr>
              <a:t>MINISTÉRIO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6124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79AE9-3B7D-0D2E-37E6-2E2A139E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959D7-E471-65C1-DA5F-7F91A094C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81F5B7-D4CE-52DC-BDCF-735A0815E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894" y="1619664"/>
            <a:ext cx="5469834" cy="494016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dirty="0"/>
              <a:t>Situações de emergência legítimas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dirty="0"/>
              <a:t>Irá desenvolver laços emocionais com as pessoas no ministério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 startAt="4"/>
            </a:pPr>
            <a:r>
              <a:rPr lang="en-US" dirty="0"/>
              <a:t>Você irá</a:t>
            </a:r>
            <a:br>
              <a:rPr lang="en-US" dirty="0"/>
            </a:br>
            <a:r>
              <a:rPr lang="en-US" dirty="0"/>
              <a:t>encontrar </a:t>
            </a:r>
            <a:br>
              <a:rPr lang="en-US" dirty="0"/>
            </a:br>
            <a:r>
              <a:rPr lang="en-US" dirty="0"/>
              <a:t>tentações sexuais </a:t>
            </a:r>
            <a:br>
              <a:rPr lang="en-US" dirty="0"/>
            </a:br>
            <a:r>
              <a:rPr lang="en-US" dirty="0"/>
              <a:t>e atrações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 startAt="4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64A791-9514-FD86-73BA-B5F39754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4" y="566530"/>
            <a:ext cx="6579705" cy="12338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/>
              <a:t>SER </a:t>
            </a:r>
            <a:r>
              <a:rPr lang="en-US" sz="3600" b="1" dirty="0">
                <a:solidFill>
                  <a:srgbClr val="FFC000"/>
                </a:solidFill>
              </a:rPr>
              <a:t>REALISTA </a:t>
            </a:r>
            <a:r>
              <a:rPr lang="en-US" sz="3600" b="1" dirty="0"/>
              <a:t>NO </a:t>
            </a:r>
            <a:r>
              <a:rPr lang="en-US" sz="3600" b="1" dirty="0">
                <a:solidFill>
                  <a:srgbClr val="FFC000"/>
                </a:solidFill>
              </a:rPr>
              <a:t>MINISTÉRIO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361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9391D-C4D4-440A-DDD4-A32B86989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8C845-C31D-7CE4-A9B7-C4F8260A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8A16467-2EDE-EB49-EA43-ED43410F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23" y="1679713"/>
            <a:ext cx="3724090" cy="12338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chemeClr val="tx1"/>
                </a:solidFill>
              </a:rPr>
              <a:t>SALOMÃO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36150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4D89-8E4F-85A4-15B5-23F30914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40E209-EF96-7F02-A1DF-DD238A436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7CEFAD-7523-E816-C624-EC6C31D1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123" y="1679713"/>
            <a:ext cx="3724090" cy="123382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chemeClr val="tx1"/>
                </a:solidFill>
              </a:rPr>
              <a:t>SALOMÃO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BE5DB66-1614-0EED-1D85-59E6F9B06811}"/>
              </a:ext>
            </a:extLst>
          </p:cNvPr>
          <p:cNvSpPr txBox="1">
            <a:spLocks/>
          </p:cNvSpPr>
          <p:nvPr/>
        </p:nvSpPr>
        <p:spPr>
          <a:xfrm>
            <a:off x="1123123" y="3163957"/>
            <a:ext cx="5933660" cy="2014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tx1"/>
                </a:solidFill>
              </a:rPr>
              <a:t>«Meu filho, presta atenção à minha sabedoria; inclina o teu ouvido ao meu entendimento.» </a:t>
            </a:r>
            <a:r>
              <a:rPr lang="en-US" sz="1800" dirty="0">
                <a:solidFill>
                  <a:schemeClr val="tx1"/>
                </a:solidFill>
              </a:rPr>
              <a:t>— Provérbios 5:1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7933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B91-E071-2FE0-9A3E-9B9BB3886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DE262-2194-6524-5576-3CFE0FF9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8296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F7C9-5D97-1E95-7CC3-3A6253A9F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86498-EDA1-EB49-2F5B-11F03A5A7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29B769-39ED-2B85-52C4-55A6ED6E5BB3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D3A17D95-4E0F-F5D3-E785-A1A8506E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5:3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reconhece o fascínio da tentação</a:t>
            </a:r>
          </a:p>
        </p:txBody>
      </p:sp>
    </p:spTree>
    <p:extLst>
      <p:ext uri="{BB962C8B-B14F-4D97-AF65-F5344CB8AC3E}">
        <p14:creationId xmlns:p14="http://schemas.microsoft.com/office/powerpoint/2010/main" val="2245375478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686F1-FA70-3948-B2BA-9AAF610AD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C3397-6364-AE23-631C-D183EB71E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281B3F-8A6B-859E-EF55-4E41EB983D0F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16937233-8CD6-F9D4-2E64-D6D896BC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5:3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reconhece o fascínio da tentação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5238D1-2B97-7791-4028-CCAF75538B92}"/>
              </a:ext>
            </a:extLst>
          </p:cNvPr>
          <p:cNvSpPr/>
          <p:nvPr/>
        </p:nvSpPr>
        <p:spPr>
          <a:xfrm>
            <a:off x="4609273" y="1965862"/>
            <a:ext cx="8010938" cy="1366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ECDC68D9-DD66-F110-91EC-52AFFD716FF1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5:4-6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descreve e revela a verdadeira realidade, a verdadeira imagem da tentação</a:t>
            </a:r>
          </a:p>
        </p:txBody>
      </p:sp>
    </p:spTree>
    <p:extLst>
      <p:ext uri="{BB962C8B-B14F-4D97-AF65-F5344CB8AC3E}">
        <p14:creationId xmlns:p14="http://schemas.microsoft.com/office/powerpoint/2010/main" val="3932385582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12F07-C6FB-C568-F383-77A6CF0F8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C1DCF-8733-7E31-F3EC-C80ED749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B37FC1-459D-60EB-1559-1E54F60C25D1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51297955-3A67-52BB-EBAD-EEBB41E2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5:3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reconhece o fascínio da tentação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002C1D-9532-CC70-8572-5E0E1A0F2C7C}"/>
              </a:ext>
            </a:extLst>
          </p:cNvPr>
          <p:cNvSpPr/>
          <p:nvPr/>
        </p:nvSpPr>
        <p:spPr>
          <a:xfrm>
            <a:off x="4609273" y="1965862"/>
            <a:ext cx="8010938" cy="1366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63C0A50-62B9-6644-8DCB-4379882A0955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5:4-6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descreve e revela a verdadeira realidade, a verdadeira imagem da tentação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FE8F1-F824-75B7-0FEF-CDAFAF88370F}"/>
              </a:ext>
            </a:extLst>
          </p:cNvPr>
          <p:cNvSpPr/>
          <p:nvPr/>
        </p:nvSpPr>
        <p:spPr>
          <a:xfrm>
            <a:off x="4609273" y="3787605"/>
            <a:ext cx="8003483" cy="794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64D2C53-2E47-D22E-060A-A25BD408A386}"/>
              </a:ext>
            </a:extLst>
          </p:cNvPr>
          <p:cNvSpPr txBox="1">
            <a:spLocks/>
          </p:cNvSpPr>
          <p:nvPr/>
        </p:nvSpPr>
        <p:spPr>
          <a:xfrm>
            <a:off x="4780723" y="3935828"/>
            <a:ext cx="7215807" cy="546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5:8 </a:t>
            </a:r>
            <a:r>
              <a:rPr lang="en-US" sz="2400" dirty="0">
                <a:solidFill>
                  <a:schemeClr val="tx1"/>
                </a:solidFill>
              </a:rPr>
              <a:t> enfatiza a necessidade de limites</a:t>
            </a:r>
          </a:p>
        </p:txBody>
      </p:sp>
    </p:spTree>
    <p:extLst>
      <p:ext uri="{BB962C8B-B14F-4D97-AF65-F5344CB8AC3E}">
        <p14:creationId xmlns:p14="http://schemas.microsoft.com/office/powerpoint/2010/main" val="2117118620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5A73-7862-E838-5A23-AAA7ABA4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5F5C9-03B5-AEBD-8355-F9FEE3BF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3E7CF5-96F6-5777-EA49-169ED4911065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A0F465E3-D091-05FA-A7E3-5C982365B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5:3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reconhece o fascínio da tentação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B2AAF-7268-2C79-900E-C8FBA0C5DA29}"/>
              </a:ext>
            </a:extLst>
          </p:cNvPr>
          <p:cNvSpPr/>
          <p:nvPr/>
        </p:nvSpPr>
        <p:spPr>
          <a:xfrm>
            <a:off x="4609273" y="1965862"/>
            <a:ext cx="8010938" cy="13666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FA05FA8D-19C1-C258-F91A-E0B6233CCBE4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5:4-6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descreve e revela a verdadeira realidade, a verdadeira imagem da tentação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CD13C-D0DC-C337-A8BC-783D868CF1F3}"/>
              </a:ext>
            </a:extLst>
          </p:cNvPr>
          <p:cNvSpPr/>
          <p:nvPr/>
        </p:nvSpPr>
        <p:spPr>
          <a:xfrm>
            <a:off x="4609273" y="3787605"/>
            <a:ext cx="8003483" cy="794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A65178-9846-38F5-2C23-AAC693E23ECB}"/>
              </a:ext>
            </a:extLst>
          </p:cNvPr>
          <p:cNvSpPr txBox="1">
            <a:spLocks/>
          </p:cNvSpPr>
          <p:nvPr/>
        </p:nvSpPr>
        <p:spPr>
          <a:xfrm>
            <a:off x="4780723" y="3935828"/>
            <a:ext cx="7215807" cy="546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5:8 </a:t>
            </a:r>
            <a:r>
              <a:rPr lang="en-US" sz="2400" dirty="0">
                <a:solidFill>
                  <a:schemeClr val="tx1"/>
                </a:solidFill>
              </a:rPr>
              <a:t>enfatiza a necessidade de limites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09358-BA04-CBB9-D201-18C2D0C5C098}"/>
              </a:ext>
            </a:extLst>
          </p:cNvPr>
          <p:cNvSpPr/>
          <p:nvPr/>
        </p:nvSpPr>
        <p:spPr>
          <a:xfrm>
            <a:off x="4609273" y="5037053"/>
            <a:ext cx="8003483" cy="11050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DA48AF88-F36D-85AD-ED63-5D7BCFB62E0D}"/>
              </a:ext>
            </a:extLst>
          </p:cNvPr>
          <p:cNvSpPr txBox="1">
            <a:spLocks/>
          </p:cNvSpPr>
          <p:nvPr/>
        </p:nvSpPr>
        <p:spPr>
          <a:xfrm>
            <a:off x="4780723" y="5121654"/>
            <a:ext cx="7411277" cy="93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5:9-14 </a:t>
            </a:r>
            <a:r>
              <a:rPr lang="en-US" sz="2400" dirty="0">
                <a:solidFill>
                  <a:schemeClr val="tx1"/>
                </a:solidFill>
              </a:rPr>
              <a:t>apresenta de forma vívida as consequências reais e os danos de ceder a esta tentação</a:t>
            </a:r>
          </a:p>
        </p:txBody>
      </p:sp>
    </p:spTree>
    <p:extLst>
      <p:ext uri="{BB962C8B-B14F-4D97-AF65-F5344CB8AC3E}">
        <p14:creationId xmlns:p14="http://schemas.microsoft.com/office/powerpoint/2010/main" val="3796445234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2D49-E020-8E20-2546-F2ECD8B0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B8EAA-D3C1-55A5-DD06-7CBF3695A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2069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6085D-D641-EB9F-873E-5A3001A75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C6585A-1C46-67DB-A4B3-EB3C5362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16643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ECF54-C5B3-8FF4-D730-814F9323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367EF9-0652-74E0-55A9-9F8B4CEA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3B3F4-000F-F4B9-854C-93556FCA1DFF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5CFD7BAE-1634-0631-8A6F-02257971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17h15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Satisfaça a sua fome e sede em casa</a:t>
            </a:r>
          </a:p>
        </p:txBody>
      </p:sp>
    </p:spTree>
    <p:extLst>
      <p:ext uri="{BB962C8B-B14F-4D97-AF65-F5344CB8AC3E}">
        <p14:creationId xmlns:p14="http://schemas.microsoft.com/office/powerpoint/2010/main" val="1569318627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DE4B9-9959-5EE6-01E8-F14AAADE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8BCABA-4181-B9D1-1436-A73B16006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379906-F322-ADC0-355F-15FF0A841968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13FD33D4-A631-6FEC-FC75-49E6DE39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17h15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Satisfaça a sua fome e sede em casa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41BD01-3E00-3201-3348-5E2ECB316126}"/>
              </a:ext>
            </a:extLst>
          </p:cNvPr>
          <p:cNvSpPr/>
          <p:nvPr/>
        </p:nvSpPr>
        <p:spPr>
          <a:xfrm>
            <a:off x="4609273" y="1965863"/>
            <a:ext cx="8010938" cy="1005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79E23CD8-1CAF-3C68-BEF4-1BF622702047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5:18,19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«Alegra-te com a mulher da tua juventude»</a:t>
            </a:r>
          </a:p>
        </p:txBody>
      </p:sp>
    </p:spTree>
    <p:extLst>
      <p:ext uri="{BB962C8B-B14F-4D97-AF65-F5344CB8AC3E}">
        <p14:creationId xmlns:p14="http://schemas.microsoft.com/office/powerpoint/2010/main" val="2804362007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36744-502A-AB8C-E42E-4647562C0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B44BD0-C71F-FE13-31E3-CAD88885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5C1F71-7639-9391-2FA4-DC9F3748A0BB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6ADFB455-8CA4-5825-60A8-EA970888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17h15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Satisfaça a sua fome e sede em casa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6FB4C5-5A74-B220-5099-33C74575482D}"/>
              </a:ext>
            </a:extLst>
          </p:cNvPr>
          <p:cNvSpPr/>
          <p:nvPr/>
        </p:nvSpPr>
        <p:spPr>
          <a:xfrm>
            <a:off x="4609273" y="1965863"/>
            <a:ext cx="8010938" cy="1005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043A30B8-1A35-C715-B0B2-07483B152704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5:18,19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«Alegra-te com a mulher da tua juventude»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4A7B8-A5F9-6150-CA39-F6453BB8143A}"/>
              </a:ext>
            </a:extLst>
          </p:cNvPr>
          <p:cNvSpPr/>
          <p:nvPr/>
        </p:nvSpPr>
        <p:spPr>
          <a:xfrm>
            <a:off x="4609273" y="3426916"/>
            <a:ext cx="8003483" cy="794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E364D58-6310-77F3-187A-C0620CC981C7}"/>
              </a:ext>
            </a:extLst>
          </p:cNvPr>
          <p:cNvSpPr txBox="1">
            <a:spLocks/>
          </p:cNvSpPr>
          <p:nvPr/>
        </p:nvSpPr>
        <p:spPr>
          <a:xfrm>
            <a:off x="4780723" y="3575139"/>
            <a:ext cx="7215807" cy="546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5:20 </a:t>
            </a:r>
            <a:r>
              <a:rPr lang="en-US" sz="2400" dirty="0">
                <a:solidFill>
                  <a:schemeClr val="tx1"/>
                </a:solidFill>
              </a:rPr>
              <a:t>a alternativa não é tão boa quanto a tua própria</a:t>
            </a:r>
          </a:p>
        </p:txBody>
      </p:sp>
    </p:spTree>
    <p:extLst>
      <p:ext uri="{BB962C8B-B14F-4D97-AF65-F5344CB8AC3E}">
        <p14:creationId xmlns:p14="http://schemas.microsoft.com/office/powerpoint/2010/main" val="459827573"/>
      </p:ext>
    </p:ext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07D23-381A-D966-9BC3-869E11C37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2C21F3-047A-43DC-2623-0547E18DC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FFD029-7D0D-0B93-EFC4-1F739887DB39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FB6E8BE3-2422-7D3C-989B-6A7264DB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17h15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Satisfaça a sua fome e sede em casa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EC38C-5FE8-9768-5523-E1F6D0C29892}"/>
              </a:ext>
            </a:extLst>
          </p:cNvPr>
          <p:cNvSpPr/>
          <p:nvPr/>
        </p:nvSpPr>
        <p:spPr>
          <a:xfrm>
            <a:off x="4609273" y="1965863"/>
            <a:ext cx="8010938" cy="1005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B796BEF4-BCFA-5AFA-E8CD-B83B1F7FEBED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5:18,19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«Alegra-te com a mulher da tua juventude»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5FF6A6-5231-E56E-B22D-480F5E3FA1EC}"/>
              </a:ext>
            </a:extLst>
          </p:cNvPr>
          <p:cNvSpPr/>
          <p:nvPr/>
        </p:nvSpPr>
        <p:spPr>
          <a:xfrm>
            <a:off x="4609273" y="3426916"/>
            <a:ext cx="8003483" cy="794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6D288C6E-CF06-09EE-BB43-586BCB618EFB}"/>
              </a:ext>
            </a:extLst>
          </p:cNvPr>
          <p:cNvSpPr txBox="1">
            <a:spLocks/>
          </p:cNvSpPr>
          <p:nvPr/>
        </p:nvSpPr>
        <p:spPr>
          <a:xfrm>
            <a:off x="4780723" y="3575139"/>
            <a:ext cx="7215807" cy="546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5:20 </a:t>
            </a:r>
            <a:r>
              <a:rPr lang="en-US" sz="2400" dirty="0">
                <a:solidFill>
                  <a:schemeClr val="tx1"/>
                </a:solidFill>
              </a:rPr>
              <a:t>a alternativa não é tão boa quanto a tua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0C66D4-E99D-84CD-D67F-3953813C757E}"/>
              </a:ext>
            </a:extLst>
          </p:cNvPr>
          <p:cNvSpPr/>
          <p:nvPr/>
        </p:nvSpPr>
        <p:spPr>
          <a:xfrm>
            <a:off x="4609273" y="4676365"/>
            <a:ext cx="8003483" cy="717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0EDEDAF8-2D71-5D9B-1CA0-CFF336C42D6D}"/>
              </a:ext>
            </a:extLst>
          </p:cNvPr>
          <p:cNvSpPr txBox="1">
            <a:spLocks/>
          </p:cNvSpPr>
          <p:nvPr/>
        </p:nvSpPr>
        <p:spPr>
          <a:xfrm>
            <a:off x="4780723" y="4760966"/>
            <a:ext cx="7411277" cy="93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5:21 </a:t>
            </a:r>
            <a:r>
              <a:rPr lang="en-US" sz="2400" dirty="0">
                <a:solidFill>
                  <a:schemeClr val="tx1"/>
                </a:solidFill>
              </a:rPr>
              <a:t>Não há segredos — Deus vê tudo!</a:t>
            </a:r>
          </a:p>
        </p:txBody>
      </p:sp>
    </p:spTree>
    <p:extLst>
      <p:ext uri="{BB962C8B-B14F-4D97-AF65-F5344CB8AC3E}">
        <p14:creationId xmlns:p14="http://schemas.microsoft.com/office/powerpoint/2010/main" val="4267965010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0EF6A-EE72-F798-6609-ED75631C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796150-E9D6-222E-2BBD-8E71E133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58AEFD-C15E-9B38-F378-33DB514340E8}"/>
              </a:ext>
            </a:extLst>
          </p:cNvPr>
          <p:cNvSpPr/>
          <p:nvPr/>
        </p:nvSpPr>
        <p:spPr>
          <a:xfrm>
            <a:off x="4601817" y="432353"/>
            <a:ext cx="8010939" cy="10783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F6696265-A9A1-C20C-8C45-CFC5300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23" y="552520"/>
            <a:ext cx="7215808" cy="8804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17h15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Satisfaça a sua fome e sede em casa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8ADEC-2F4A-F407-07F4-CD76D91FCAB7}"/>
              </a:ext>
            </a:extLst>
          </p:cNvPr>
          <p:cNvSpPr/>
          <p:nvPr/>
        </p:nvSpPr>
        <p:spPr>
          <a:xfrm>
            <a:off x="4609273" y="1965863"/>
            <a:ext cx="8010938" cy="10059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71D89BC3-06E9-7294-2C53-2D22B48EF823}"/>
              </a:ext>
            </a:extLst>
          </p:cNvPr>
          <p:cNvSpPr txBox="1">
            <a:spLocks/>
          </p:cNvSpPr>
          <p:nvPr/>
        </p:nvSpPr>
        <p:spPr>
          <a:xfrm>
            <a:off x="4780723" y="2020097"/>
            <a:ext cx="7411277" cy="1218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5:18,19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tx1"/>
                </a:solidFill>
              </a:rPr>
              <a:t>«Alegra-te com a mulher da tua juventude»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1C718-2716-E803-E5CF-33E1BEE54F51}"/>
              </a:ext>
            </a:extLst>
          </p:cNvPr>
          <p:cNvSpPr/>
          <p:nvPr/>
        </p:nvSpPr>
        <p:spPr>
          <a:xfrm>
            <a:off x="4609273" y="3426916"/>
            <a:ext cx="8003483" cy="7943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D093725F-8A83-B48D-C418-017D7AD2C26C}"/>
              </a:ext>
            </a:extLst>
          </p:cNvPr>
          <p:cNvSpPr txBox="1">
            <a:spLocks/>
          </p:cNvSpPr>
          <p:nvPr/>
        </p:nvSpPr>
        <p:spPr>
          <a:xfrm>
            <a:off x="4780723" y="3575139"/>
            <a:ext cx="7215807" cy="546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5:20 </a:t>
            </a:r>
            <a:r>
              <a:rPr lang="en-US" sz="2400" dirty="0">
                <a:solidFill>
                  <a:schemeClr val="tx1"/>
                </a:solidFill>
              </a:rPr>
              <a:t>a alternativa não é tão boa quanto a tua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0D9B1F-F2A3-04E7-F3B8-A22708A84A96}"/>
              </a:ext>
            </a:extLst>
          </p:cNvPr>
          <p:cNvSpPr/>
          <p:nvPr/>
        </p:nvSpPr>
        <p:spPr>
          <a:xfrm>
            <a:off x="4609273" y="4676365"/>
            <a:ext cx="8003483" cy="717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2D92BF0A-556F-05EE-A5EE-01AF3BF4CF27}"/>
              </a:ext>
            </a:extLst>
          </p:cNvPr>
          <p:cNvSpPr txBox="1">
            <a:spLocks/>
          </p:cNvSpPr>
          <p:nvPr/>
        </p:nvSpPr>
        <p:spPr>
          <a:xfrm>
            <a:off x="4780723" y="4760966"/>
            <a:ext cx="7411277" cy="93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5:21 </a:t>
            </a:r>
            <a:r>
              <a:rPr lang="en-US" sz="2400" dirty="0">
                <a:solidFill>
                  <a:schemeClr val="tx1"/>
                </a:solidFill>
              </a:rPr>
              <a:t>Não há segredos — Deus vê tudo!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10D804-11E1-CC47-2926-E384983D4E4C}"/>
              </a:ext>
            </a:extLst>
          </p:cNvPr>
          <p:cNvSpPr/>
          <p:nvPr/>
        </p:nvSpPr>
        <p:spPr>
          <a:xfrm>
            <a:off x="4601817" y="5765043"/>
            <a:ext cx="8003483" cy="7177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3BA11D75-70D9-2ABB-E072-D0565CF508F4}"/>
              </a:ext>
            </a:extLst>
          </p:cNvPr>
          <p:cNvSpPr txBox="1">
            <a:spLocks/>
          </p:cNvSpPr>
          <p:nvPr/>
        </p:nvSpPr>
        <p:spPr>
          <a:xfrm>
            <a:off x="4773267" y="5849644"/>
            <a:ext cx="7411277" cy="93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chemeClr val="tx1"/>
                </a:solidFill>
              </a:rPr>
              <a:t>5:22,23 </a:t>
            </a:r>
            <a:r>
              <a:rPr lang="en-US" sz="2400" dirty="0">
                <a:solidFill>
                  <a:schemeClr val="tx1"/>
                </a:solidFill>
              </a:rPr>
              <a:t>as consequências </a:t>
            </a:r>
            <a:r>
              <a:rPr lang="en-US" sz="2400">
                <a:solidFill>
                  <a:schemeClr val="tx1"/>
                </a:solidFill>
              </a:rPr>
              <a:t>são significativas!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72525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A7938-2CB3-5341-67C3-DA6275F3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E3B481-C00F-E4E4-4F6F-38942040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C5EF4296-F085-48A9-2D5C-76B313A4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878" y="940147"/>
            <a:ext cx="4929809" cy="20018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800" b="1" dirty="0"/>
              <a:t>ENRIQUECER O SEU CASAMENTO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26113330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BC73-533C-5803-2F2B-159D9D27C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3EC178-EE2C-07C8-6FFA-BDDA9EBC5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B8121B-DA41-ED8C-3FC1-1BEC067D7AD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442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F58EC16-D229-A373-3556-747B10C1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83" y="625958"/>
            <a:ext cx="10652869" cy="574523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Interessem-se uns pelos outros todos os dias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Orem um pelo outro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Comam juntos — sem ecrãs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Se for necessário criticar — façam-no com amor e de forma construtiva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Lembrem-se de rir juntos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Sirvam-se e apoiem-se mutuamente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Durmam juntos — desfrutem sexualmente do vosso cônjuge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2954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0AD18-79C4-1B95-089B-34A191FF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6C7A1E-2E06-E5F6-A36D-E33E52027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23030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CBCD-5A2E-FBEB-3FED-03E95255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16179-6613-9F0F-DDC1-02CA4854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496" y="827"/>
            <a:ext cx="12333374" cy="6936685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2B89231A-12D9-EA55-B1DB-29E86E96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4" y="1317834"/>
            <a:ext cx="6569766" cy="2001836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4800" b="1" dirty="0"/>
              <a:t>BENEFÍCIOS DE UMA SEXUALIDADE SAUDÁVEL NO CASAMENTO</a:t>
            </a:r>
            <a:endParaRPr lang="en-US" sz="4800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65ECA5E-0795-FE81-1357-DF2933637245}"/>
              </a:ext>
            </a:extLst>
          </p:cNvPr>
          <p:cNvSpPr txBox="1">
            <a:spLocks/>
          </p:cNvSpPr>
          <p:nvPr/>
        </p:nvSpPr>
        <p:spPr>
          <a:xfrm>
            <a:off x="7832035" y="5951955"/>
            <a:ext cx="4359965" cy="905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1" dirty="0"/>
              <a:t>Ministros em recuperação na sua jornada de bem-estar</a:t>
            </a:r>
            <a:r>
              <a:rPr lang="en-US" sz="1600" dirty="0"/>
              <a:t>, editores Ivan Williams, Petr Činčala e René Drumm</a:t>
            </a:r>
          </a:p>
        </p:txBody>
      </p:sp>
    </p:spTree>
    <p:extLst>
      <p:ext uri="{BB962C8B-B14F-4D97-AF65-F5344CB8AC3E}">
        <p14:creationId xmlns:p14="http://schemas.microsoft.com/office/powerpoint/2010/main" val="910039893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4C36-8681-81CA-3046-832704047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A320E-D11C-5EB2-CFBB-6753AE90F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5AA12B-773C-8D29-1B27-CF13E584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365125"/>
            <a:ext cx="5691963" cy="620579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OS MINISTROS SÃO O ALVO DE SATANÁS — </a:t>
            </a:r>
            <a:r>
              <a:rPr lang="en-US" sz="2800" dirty="0">
                <a:solidFill>
                  <a:schemeClr val="tx1"/>
                </a:solidFill>
              </a:rPr>
              <a:t>As tentações especiais de Satanás dirigem-se contra o ministério. Ele sabe que os ministros são apenas humanos, sem possuírem graça ou santidade por si próprios; que os tesouros do evangelho foram colocados em vasos de barro, que só o poder divino pode tornar vasos de honra. Ele sabe que Deus ordenou que os ministros fossem um meio poderoso para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92605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33-7CA4-C2FD-E3CE-1B914C645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0E95C-07E1-24D0-1D59-786D4E50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496" y="827"/>
            <a:ext cx="12333374" cy="69366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E53DEE-FE98-7EC5-C061-F42EDFE27A23}"/>
              </a:ext>
            </a:extLst>
          </p:cNvPr>
          <p:cNvSpPr/>
          <p:nvPr/>
        </p:nvSpPr>
        <p:spPr>
          <a:xfrm>
            <a:off x="-141374" y="-89039"/>
            <a:ext cx="12353252" cy="7116416"/>
          </a:xfrm>
          <a:prstGeom prst="rect">
            <a:avLst/>
          </a:prstGeom>
          <a:solidFill>
            <a:schemeClr val="tx1">
              <a:alpha val="442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8F70ADB-A7F8-9ED3-98EB-8C2C4DDA7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374" y="506896"/>
            <a:ext cx="9674086" cy="449248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Menos ataques cardíacos e acidentes vasculares cerebrais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Menos depressão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Menor probabilidade de cancro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Melhor forma física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Melhoria da função cerebral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Melhoria da função imunitária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endParaRPr lang="en-US" dirty="0"/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endParaRPr lang="en-US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B7B831E5-843E-FA33-91C6-7E8211FD4536}"/>
              </a:ext>
            </a:extLst>
          </p:cNvPr>
          <p:cNvSpPr txBox="1">
            <a:spLocks/>
          </p:cNvSpPr>
          <p:nvPr/>
        </p:nvSpPr>
        <p:spPr>
          <a:xfrm>
            <a:off x="7832035" y="5951955"/>
            <a:ext cx="4359965" cy="905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1" dirty="0"/>
              <a:t>Ministros em recuperação na sua jornada de bem-estar</a:t>
            </a:r>
            <a:r>
              <a:rPr lang="en-US" sz="1600" dirty="0"/>
              <a:t>, editores Ivan Williams, Petr Činčala e René Drumm</a:t>
            </a:r>
          </a:p>
        </p:txBody>
      </p:sp>
    </p:spTree>
    <p:extLst>
      <p:ext uri="{BB962C8B-B14F-4D97-AF65-F5344CB8AC3E}">
        <p14:creationId xmlns:p14="http://schemas.microsoft.com/office/powerpoint/2010/main" val="15145711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DCB0-54F8-3BCD-A923-4740C698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D30195-4455-B8C9-7379-D35D688C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87" y="0"/>
            <a:ext cx="12333374" cy="69366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22B893-A7B2-4A6C-EEB3-86F340E24891}"/>
              </a:ext>
            </a:extLst>
          </p:cNvPr>
          <p:cNvSpPr/>
          <p:nvPr/>
        </p:nvSpPr>
        <p:spPr>
          <a:xfrm>
            <a:off x="-188843" y="-109329"/>
            <a:ext cx="12587364" cy="7742582"/>
          </a:xfrm>
          <a:prstGeom prst="rect">
            <a:avLst/>
          </a:prstGeom>
          <a:solidFill>
            <a:schemeClr val="tx1">
              <a:alpha val="4427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EDE10C37-AC5A-B5FD-B1A2-08EB6F360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687" y="377687"/>
            <a:ext cx="9674086" cy="63502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Menos dor (especialmente enxaquecas e dores nas costas)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Perda de peso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Benefícios cardíacos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Benefícios físicos: melhoria do olfato, dentes mais saudáveis, melhor digestão; a libertação da hormona DHEA contribui para uma pele mais saudável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Melhor autoimagem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Alívio do stress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r>
              <a:rPr lang="en-US" dirty="0"/>
              <a:t>Melhoria da qualidade do sono</a:t>
            </a:r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endParaRPr lang="en-US" dirty="0"/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endParaRPr lang="en-US" dirty="0"/>
          </a:p>
          <a:p>
            <a:pPr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</a:pPr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F3340C4D-8030-4B72-B808-0822F83BA888}"/>
              </a:ext>
            </a:extLst>
          </p:cNvPr>
          <p:cNvSpPr txBox="1">
            <a:spLocks/>
          </p:cNvSpPr>
          <p:nvPr/>
        </p:nvSpPr>
        <p:spPr>
          <a:xfrm>
            <a:off x="7832035" y="5951955"/>
            <a:ext cx="4359965" cy="905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600" i="1" dirty="0"/>
              <a:t>Ministros em recuperação na sua jornada de bem-estar</a:t>
            </a:r>
            <a:r>
              <a:rPr lang="en-US" sz="1600" dirty="0"/>
              <a:t>, editores Ivan Williams, Petr Činčala e René Drumm</a:t>
            </a:r>
          </a:p>
        </p:txBody>
      </p:sp>
    </p:spTree>
    <p:extLst>
      <p:ext uri="{BB962C8B-B14F-4D97-AF65-F5344CB8AC3E}">
        <p14:creationId xmlns:p14="http://schemas.microsoft.com/office/powerpoint/2010/main" val="22646336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D7B77-0128-2AAB-F46D-66C042B0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F35CD3-0CE5-ED69-FC10-DEBF7F09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EED99E8-5C1F-91F2-978E-3BD27DDF7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04" y="2459520"/>
            <a:ext cx="6390861" cy="4104861"/>
          </a:xfrm>
        </p:spPr>
        <p:txBody>
          <a:bodyPr>
            <a:normAutofit fontScale="70000" lnSpcReduction="20000"/>
          </a:bodyPr>
          <a:lstStyle/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Estabeleça limites saudáveis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Mantenha um bom equilíbrio entre a vida profissional e pessoal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Faça do casamento e da família uma prioridade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Proteja o seu cônjuge e os seus filhos, especialmente de críticas excessivas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Recorra a apoio quando necessário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Aproveite a jornada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Planeie para a eternidade!</a:t>
            </a:r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  <a:p>
            <a:pPr marL="331470" indent="-331470">
              <a:lnSpc>
                <a:spcPct val="110000"/>
              </a:lnSpc>
              <a:spcBef>
                <a:spcPts val="16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532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33981-EBAE-E8AB-1B67-7BCB87E0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8FBB3-CAA4-E56B-FBE4-40F7F6A3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16CC77-96EC-CAD1-CE2D-99B78543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023" y="365125"/>
            <a:ext cx="5284382" cy="620579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a salvação das almas, e que só poderão ter sucesso na sua obra se permitirem que o Pai eterno governe as suas vidas. Por isso, ele tenta com toda a sua astúcia levá-los ao pecado, sabendo que o seu ofício torna o pecado em eles ainda mais grave; pois, ao cometerem pecado, tornam-se ministros do mal.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                     </a:t>
            </a:r>
            <a:r>
              <a:rPr lang="en-US" sz="1800" i="1" dirty="0">
                <a:solidFill>
                  <a:schemeClr val="tx1"/>
                </a:solidFill>
              </a:rPr>
              <a:t>—Gospel Workers</a:t>
            </a:r>
            <a:r>
              <a:rPr lang="en-US" sz="1800" dirty="0">
                <a:solidFill>
                  <a:schemeClr val="tx1"/>
                </a:solidFill>
              </a:rPr>
              <a:t>, p. 124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26948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16F1B-3BE4-B14A-B236-46E75345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360B-BB95-88AC-6C02-4BF4EC07C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31A9D85-D489-C14B-9077-D7EED43A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057" y="1003079"/>
            <a:ext cx="4307958" cy="465344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AS </a:t>
            </a:r>
            <a:r>
              <a:rPr lang="en-US" b="1" dirty="0">
                <a:solidFill>
                  <a:srgbClr val="FFC000"/>
                </a:solidFill>
              </a:rPr>
              <a:t>VANTAGENS </a:t>
            </a:r>
            <a:r>
              <a:rPr lang="en-US" b="1" dirty="0"/>
              <a:t>DE SER UMA FAMÍLIA PASTORAL ADVENTISTA DO SÉTIMO DIA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21485354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0A0E-9D80-E516-19E5-DC2E3DE08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CA4C1-5C31-1A52-38CA-802E33C4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445E663-C6E5-22A1-75C2-8EF913E5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90" y="692465"/>
            <a:ext cx="5358810" cy="5479735"/>
          </a:xfrm>
        </p:spPr>
        <p:txBody>
          <a:bodyPr/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Um casamento/uma família com um propósito especial: partilhar a missão de Jesus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28789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58EA-1CF2-165B-5916-08F1FB56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1932B-21E7-2500-9EAC-123D34CA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D99CA-19DC-6BE8-41DE-DA55329C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90" y="692465"/>
            <a:ext cx="5358810" cy="5479735"/>
          </a:xfrm>
        </p:spPr>
        <p:txBody>
          <a:bodyPr/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Um casamento/família com um propósito especial: partilhar a missão de Jesus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FCE9B-AF90-962B-54F9-54FB5B17B9D6}"/>
              </a:ext>
            </a:extLst>
          </p:cNvPr>
          <p:cNvSpPr/>
          <p:nvPr/>
        </p:nvSpPr>
        <p:spPr>
          <a:xfrm>
            <a:off x="-276447" y="2690038"/>
            <a:ext cx="7368363" cy="36469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B1B43202-733A-80EB-1157-F7487095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82" y="2860157"/>
            <a:ext cx="6549656" cy="3848988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ysClr val="windowText" lastClr="000000"/>
                </a:solidFill>
              </a:rPr>
              <a:t>«Devemos ser... epístolas vivas, conhecidas e lidas por todos os homens... Uma família bem organizada e disciplinada diz mais a favor do cristianismo do que todos os sermões que possam ser pregados.»</a:t>
            </a:r>
            <a:br>
              <a:rPr lang="en-US" sz="2800" dirty="0">
                <a:solidFill>
                  <a:sysClr val="windowText" lastClr="000000"/>
                </a:solidFill>
              </a:rPr>
            </a:br>
            <a:r>
              <a:rPr lang="en-US" sz="2800" dirty="0">
                <a:solidFill>
                  <a:sysClr val="windowText" lastClr="000000"/>
                </a:solidFill>
              </a:rPr>
              <a:t>                                    </a:t>
            </a:r>
            <a:r>
              <a:rPr lang="en-US" sz="1800" i="1" dirty="0">
                <a:solidFill>
                  <a:sysClr val="windowText" lastClr="000000"/>
                </a:solidFill>
              </a:rPr>
              <a:t>—Adventist Home</a:t>
            </a:r>
            <a:r>
              <a:rPr lang="en-US" sz="1800" dirty="0">
                <a:solidFill>
                  <a:sysClr val="windowText" lastClr="000000"/>
                </a:solidFill>
              </a:rPr>
              <a:t>, p. 32</a:t>
            </a:r>
            <a:br>
              <a:rPr lang="en-US" sz="2800" dirty="0">
                <a:solidFill>
                  <a:sysClr val="windowText" lastClr="000000"/>
                </a:solidFill>
              </a:rPr>
            </a:br>
            <a:endParaRPr lang="en-US" sz="1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6492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B128F-5878-A17E-F8FF-9A6AD67C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0F69F-DD02-0113-11F9-17B650B4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56213-886E-045D-6D37-27781CA3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43" y="717567"/>
            <a:ext cx="5358810" cy="541141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Um casamento/família com um propósito especial: partilhar a missão de Jesus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Maior realização: a eternidade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Recompensado por ter uma vida e uma família centradas em Jesus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Pertencer a uma comunidade maravilhosa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US" dirty="0"/>
              <a:t>Amizades para toda a vida</a:t>
            </a:r>
          </a:p>
          <a:p>
            <a:pPr marL="514350" indent="-514350">
              <a:lnSpc>
                <a:spcPct val="110000"/>
              </a:lnSpc>
              <a:spcBef>
                <a:spcPts val="2200"/>
              </a:spcBef>
              <a:buClr>
                <a:schemeClr val="bg1"/>
              </a:buCl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373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1042</Words>
  <Application>Microsoft Office PowerPoint</Application>
  <PresentationFormat>Ecrã Panorâmico</PresentationFormat>
  <Paragraphs>109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3" baseType="lpstr">
      <vt:lpstr>Office Theme</vt:lpstr>
      <vt:lpstr>Cultivar e proteger o seu casamento enquanto pastor</vt:lpstr>
      <vt:lpstr>Apresentação do PowerPoint</vt:lpstr>
      <vt:lpstr>Apresentação do PowerPoint</vt:lpstr>
      <vt:lpstr>OS MINISTROS SÃO O ALVO DE SATANÁS — As tentações especiais de Satanás dirigem-se contra o ministério. Ele sabe que os ministros são apenas humanos, sem possuírem graça ou santidade por si próprios; que os tesouros do evangelho foram colocados em vasos de barro, que só o poder divino pode tornar vasos de honra. Ele sabe que Deus ordenou que os ministros fossem um meio poderoso para </vt:lpstr>
      <vt:lpstr>a salvação das almas, e que só poderão ter sucesso na sua obra se permitirem que o Pai eterno governe as suas vidas. Por isso, ele tenta com toda a sua astúcia levá-los ao pecado, sabendo que o seu ofício torna o pecado em eles ainda mais grave; pois, ao cometerem pecado, tornam-se ministros do mal.                      —Gospel Workers, p. 124 </vt:lpstr>
      <vt:lpstr>AS VANTAGENS DE SER UMA FAMÍLIA PASTORAL ADVENTISTA DO SÉTIMO DIA</vt:lpstr>
      <vt:lpstr>Apresentação do PowerPoint</vt:lpstr>
      <vt:lpstr>«Devemos ser... epístolas vivas, conhecidas e lidas por todos os homens... Uma família bem organizada e disciplinada diz mais a favor do cristianismo do que todos os sermões que possam ser pregados.»                                     —Adventist Home, p. 32 </vt:lpstr>
      <vt:lpstr>Apresentação do PowerPoint</vt:lpstr>
      <vt:lpstr>DESAFIOS DA FAMÍLIA PASTORAL</vt:lpstr>
      <vt:lpstr>Apresentação do PowerPoint</vt:lpstr>
      <vt:lpstr>Apresentação do PowerPoint</vt:lpstr>
      <vt:lpstr>Apresentação do PowerPoint</vt:lpstr>
      <vt:lpstr>Apresentação do PowerPoint</vt:lpstr>
      <vt:lpstr>1 noite (ou equivalente) por semana para o pastor e o cônjuge</vt:lpstr>
      <vt:lpstr>1 noite (ou equivalente) por semana para o pastor e o cônjuge</vt:lpstr>
      <vt:lpstr>Planeie as suas férias com antecedência — umas boas férias não têm de ser caras</vt:lpstr>
      <vt:lpstr>Um pastor que pensa que dedicar-se ao ministério significa negligenciar a família não é dedicado, mas sim está enganado e age de forma insensata.</vt:lpstr>
      <vt:lpstr>«Mas, se alguém não cuida dos seus familiares, e especialmente dos membros da sua família, negou a fé e é pior do que um incrédulo.» — 1 Timóteo 5:8</vt:lpstr>
      <vt:lpstr>AS PRIORIDADES DO PASTOR</vt:lpstr>
      <vt:lpstr>SER REALISTA NO MINISTÉRIO</vt:lpstr>
      <vt:lpstr>SER REALISTA NO MINISTÉRIO</vt:lpstr>
      <vt:lpstr>SALOMÃO</vt:lpstr>
      <vt:lpstr>SALOMÃO</vt:lpstr>
      <vt:lpstr>Apresentação do PowerPoint</vt:lpstr>
      <vt:lpstr>5:3 reconhece o fascínio da tentação</vt:lpstr>
      <vt:lpstr>5:3 reconhece o fascínio da tentação</vt:lpstr>
      <vt:lpstr>5:3 reconhece o fascínio da tentação</vt:lpstr>
      <vt:lpstr>5:3 reconhece o fascínio da tentação</vt:lpstr>
      <vt:lpstr>Apresentação do PowerPoint</vt:lpstr>
      <vt:lpstr>17h15 Satisfaça a sua fome e sede em casa</vt:lpstr>
      <vt:lpstr>17h15 Satisfaça a sua fome e sede em casa</vt:lpstr>
      <vt:lpstr>17h15 Satisfaça a sua fome e sede em casa</vt:lpstr>
      <vt:lpstr>17h15 Satisfaça a sua fome e sede em casa</vt:lpstr>
      <vt:lpstr>17h15 Satisfaça a sua fome e sede em casa</vt:lpstr>
      <vt:lpstr>ENRIQUECER O SEU CASAMENTO</vt:lpstr>
      <vt:lpstr>Apresentação do PowerPoint</vt:lpstr>
      <vt:lpstr>Apresentação do PowerPoint</vt:lpstr>
      <vt:lpstr>BENEFÍCIOS DE UMA SEXUALIDADE SAUDÁVEL NO CASAMENTO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Poirier, Merle</dc:creator>
  <cp:keywords>, docId:8B96A509121D804F949A2BAD3FBF0F5E</cp:keywords>
  <cp:lastModifiedBy>José Lagoa</cp:lastModifiedBy>
  <cp:revision>4</cp:revision>
  <dcterms:created xsi:type="dcterms:W3CDTF">2026-04-30T18:39:13Z</dcterms:created>
  <dcterms:modified xsi:type="dcterms:W3CDTF">2026-05-27T08:26:20Z</dcterms:modified>
</cp:coreProperties>
</file>