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3" r:id="rId4"/>
    <p:sldId id="257" r:id="rId5"/>
    <p:sldId id="259" r:id="rId6"/>
    <p:sldId id="260" r:id="rId7"/>
    <p:sldId id="261" r:id="rId8"/>
    <p:sldId id="264" r:id="rId9"/>
    <p:sldId id="262" r:id="rId1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60" d="100"/>
          <a:sy n="60" d="100"/>
        </p:scale>
        <p:origin x="10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9CE5F3-72EA-3945-A8FB-F3789B68A88B}"/>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46DA53B9-535A-5242-A03B-9C005CC7C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11A97503-0F0F-DB4D-8F71-F183CB5D1F31}"/>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5" name="Marcador de Posição do Rodapé 4">
            <a:extLst>
              <a:ext uri="{FF2B5EF4-FFF2-40B4-BE49-F238E27FC236}">
                <a16:creationId xmlns:a16="http://schemas.microsoft.com/office/drawing/2014/main" id="{9FB6862D-F288-2F4D-8403-E7E2901148D0}"/>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BD5B5C5-F346-F74B-A19D-5A0A86CC6D3D}"/>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38246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50E71-28C5-904C-AB64-8C8835749798}"/>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40E4550E-69D5-AC45-8724-55BF410F3F1A}"/>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EFB69BD-C7E2-7D41-B28D-426F95F5EACC}"/>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5" name="Marcador de Posição do Rodapé 4">
            <a:extLst>
              <a:ext uri="{FF2B5EF4-FFF2-40B4-BE49-F238E27FC236}">
                <a16:creationId xmlns:a16="http://schemas.microsoft.com/office/drawing/2014/main" id="{B0FD6AAC-63A2-2F4F-B114-ABCAA304EDD6}"/>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A5C75C2C-58BE-7345-BCBA-399B906E5A87}"/>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423625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C11C8D-B5E8-2649-971B-2EB93E67DDE0}"/>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3D67A2E2-E65D-A245-9456-4B4840916D34}"/>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6CCBBDDA-5E8A-4744-B6AD-4553EEF8101C}"/>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5" name="Marcador de Posição do Rodapé 4">
            <a:extLst>
              <a:ext uri="{FF2B5EF4-FFF2-40B4-BE49-F238E27FC236}">
                <a16:creationId xmlns:a16="http://schemas.microsoft.com/office/drawing/2014/main" id="{451E57F5-56AF-6F46-A41F-4BBDA08E6CC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245E64F2-C94C-CF4A-A514-E4B73719FE1F}"/>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42733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D60CE7-9448-2449-86A6-9593670A22FE}"/>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8046433A-7497-AA4D-BE78-0F64B49E57F2}"/>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8EB11EB0-7041-0F43-B2D7-C3AA0AE6237F}"/>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5" name="Marcador de Posição do Rodapé 4">
            <a:extLst>
              <a:ext uri="{FF2B5EF4-FFF2-40B4-BE49-F238E27FC236}">
                <a16:creationId xmlns:a16="http://schemas.microsoft.com/office/drawing/2014/main" id="{BCDEE355-0B42-734F-9CB7-009EF562CD7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0415F11-8F9C-2244-B9AE-A814F031BB63}"/>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193397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3E96B-B168-8C43-8EB8-ED1CAAA91E49}"/>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2EFCA9A1-F53F-1F46-830E-7AACAF8148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53AFBC54-C491-BA46-A2FA-38D284F7CED9}"/>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5" name="Marcador de Posição do Rodapé 4">
            <a:extLst>
              <a:ext uri="{FF2B5EF4-FFF2-40B4-BE49-F238E27FC236}">
                <a16:creationId xmlns:a16="http://schemas.microsoft.com/office/drawing/2014/main" id="{C470E091-227B-5348-83AD-15026B734E5B}"/>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7038AC98-259E-3349-943F-E24C374978F0}"/>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22663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CD2E5-81AD-4C43-BDBC-AB862D0AFF55}"/>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423FD6F-6A70-0746-A38E-9020F1B81B51}"/>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14F4C10D-5DEC-BF42-82D4-57C4E6EFA21F}"/>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DA5A24A9-CA9C-E34F-9856-D146C7E9A25C}"/>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6" name="Marcador de Posição do Rodapé 5">
            <a:extLst>
              <a:ext uri="{FF2B5EF4-FFF2-40B4-BE49-F238E27FC236}">
                <a16:creationId xmlns:a16="http://schemas.microsoft.com/office/drawing/2014/main" id="{27C51A6C-F3CD-A94A-8E14-77362A4DE27F}"/>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C31BE684-CB98-C34D-8A29-09CC2E02CC8A}"/>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263872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00961-E87B-254B-9B93-EA379C50592D}"/>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821E976F-73CB-4447-8125-A88A46791E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BB242A67-A1E2-444F-A3A6-BBA948205F70}"/>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8F493926-061B-4140-99E5-8924E0F7DB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8B3EB5E4-1763-4B45-BEDD-25C9C182C1E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E50FFC31-B474-C943-8055-4921C6C72B82}"/>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8" name="Marcador de Posição do Rodapé 7">
            <a:extLst>
              <a:ext uri="{FF2B5EF4-FFF2-40B4-BE49-F238E27FC236}">
                <a16:creationId xmlns:a16="http://schemas.microsoft.com/office/drawing/2014/main" id="{B3FEE9E1-E534-4C40-9F86-55C380D1A197}"/>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AF45A0CF-EB59-DF4A-9651-8042D87CEC57}"/>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15997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0D99A9-7380-7141-9E41-DB4B19B4BD0E}"/>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F646D89A-0737-9C46-B2E8-47E7CC28CC10}"/>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4" name="Marcador de Posição do Rodapé 3">
            <a:extLst>
              <a:ext uri="{FF2B5EF4-FFF2-40B4-BE49-F238E27FC236}">
                <a16:creationId xmlns:a16="http://schemas.microsoft.com/office/drawing/2014/main" id="{05D1D6C0-2133-A14B-AB34-C9DAA2DB1F05}"/>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BAB98F9-2D81-1B42-8158-DAE436566308}"/>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38416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AC28A589-30B1-6347-AB62-91CA9D88D907}"/>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3" name="Marcador de Posição do Rodapé 2">
            <a:extLst>
              <a:ext uri="{FF2B5EF4-FFF2-40B4-BE49-F238E27FC236}">
                <a16:creationId xmlns:a16="http://schemas.microsoft.com/office/drawing/2014/main" id="{056A53DB-B76D-E248-A7B3-66C5C89AFB47}"/>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6A85B913-6134-5143-A545-44A49A1F0336}"/>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204928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413CEF-68AD-F447-87F4-35AF4F8306A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147A857D-321D-7841-B5C8-72843381D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A228E463-4D45-A140-8FEE-91BE8C5F9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47F29010-BCDD-0C48-8C85-0D26990D5B32}"/>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6" name="Marcador de Posição do Rodapé 5">
            <a:extLst>
              <a:ext uri="{FF2B5EF4-FFF2-40B4-BE49-F238E27FC236}">
                <a16:creationId xmlns:a16="http://schemas.microsoft.com/office/drawing/2014/main" id="{4BD5D552-A344-D14B-9D91-4F12675C4465}"/>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892317D-5798-E44C-96DB-70E8543E59A5}"/>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103517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E652FD-F07F-E547-B3E3-419B2C5B273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C5E38B5F-2C30-C148-AF29-10BC87E86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25420CBC-1011-8542-9060-23EC5AD8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E7B36FBA-850B-C34B-86AA-7EFCD0A133C1}"/>
              </a:ext>
            </a:extLst>
          </p:cNvPr>
          <p:cNvSpPr>
            <a:spLocks noGrp="1"/>
          </p:cNvSpPr>
          <p:nvPr>
            <p:ph type="dt" sz="half" idx="10"/>
          </p:nvPr>
        </p:nvSpPr>
        <p:spPr/>
        <p:txBody>
          <a:bodyPr/>
          <a:lstStyle/>
          <a:p>
            <a:fld id="{8C860681-3E95-3846-B7AA-7AEE0A0655CC}" type="datetimeFigureOut">
              <a:rPr lang="pt-PT" smtClean="0"/>
              <a:t>28/09/2022</a:t>
            </a:fld>
            <a:endParaRPr lang="pt-PT"/>
          </a:p>
        </p:txBody>
      </p:sp>
      <p:sp>
        <p:nvSpPr>
          <p:cNvPr id="6" name="Marcador de Posição do Rodapé 5">
            <a:extLst>
              <a:ext uri="{FF2B5EF4-FFF2-40B4-BE49-F238E27FC236}">
                <a16:creationId xmlns:a16="http://schemas.microsoft.com/office/drawing/2014/main" id="{2F944B45-C699-DE47-A562-3415F6CDF678}"/>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748BF40-2725-7E43-9C4D-22E279FD1D15}"/>
              </a:ext>
            </a:extLst>
          </p:cNvPr>
          <p:cNvSpPr>
            <a:spLocks noGrp="1"/>
          </p:cNvSpPr>
          <p:nvPr>
            <p:ph type="sldNum" sz="quarter" idx="12"/>
          </p:nvPr>
        </p:nvSpPr>
        <p:spPr/>
        <p:txBody>
          <a:bodyPr/>
          <a:lstStyle/>
          <a:p>
            <a:fld id="{8545798A-CD37-F048-9126-B1B782AFB879}" type="slidenum">
              <a:rPr lang="pt-PT" smtClean="0"/>
              <a:t>‹nº›</a:t>
            </a:fld>
            <a:endParaRPr lang="pt-PT"/>
          </a:p>
        </p:txBody>
      </p:sp>
    </p:spTree>
    <p:extLst>
      <p:ext uri="{BB962C8B-B14F-4D97-AF65-F5344CB8AC3E}">
        <p14:creationId xmlns:p14="http://schemas.microsoft.com/office/powerpoint/2010/main" val="39031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60DCD3DD-6FCC-184A-BA8C-83A058DF5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40CB287D-592A-BF40-9668-5C348EBD7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39780FBD-63EA-B743-907B-1F4E640F7D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60681-3E95-3846-B7AA-7AEE0A0655CC}" type="datetimeFigureOut">
              <a:rPr lang="pt-PT" smtClean="0"/>
              <a:t>28/09/2022</a:t>
            </a:fld>
            <a:endParaRPr lang="pt-PT"/>
          </a:p>
        </p:txBody>
      </p:sp>
      <p:sp>
        <p:nvSpPr>
          <p:cNvPr id="5" name="Marcador de Posição do Rodapé 4">
            <a:extLst>
              <a:ext uri="{FF2B5EF4-FFF2-40B4-BE49-F238E27FC236}">
                <a16:creationId xmlns:a16="http://schemas.microsoft.com/office/drawing/2014/main" id="{B343A87E-BFA5-C248-A943-F52835A8A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8311F06C-AA5C-AF40-ACEC-9421306A8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5798A-CD37-F048-9126-B1B782AFB879}" type="slidenum">
              <a:rPr lang="pt-PT" smtClean="0"/>
              <a:t>‹nº›</a:t>
            </a:fld>
            <a:endParaRPr lang="pt-PT"/>
          </a:p>
        </p:txBody>
      </p:sp>
    </p:spTree>
    <p:extLst>
      <p:ext uri="{BB962C8B-B14F-4D97-AF65-F5344CB8AC3E}">
        <p14:creationId xmlns:p14="http://schemas.microsoft.com/office/powerpoint/2010/main" val="2024922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660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8015308C-C7B2-4399-BBF9-06C802373D98}"/>
              </a:ext>
            </a:extLst>
          </p:cNvPr>
          <p:cNvSpPr txBox="1"/>
          <p:nvPr/>
        </p:nvSpPr>
        <p:spPr>
          <a:xfrm>
            <a:off x="2490249" y="2012603"/>
            <a:ext cx="8644380" cy="2652970"/>
          </a:xfrm>
          <a:prstGeom prst="rect">
            <a:avLst/>
          </a:prstGeom>
          <a:noFill/>
        </p:spPr>
        <p:txBody>
          <a:bodyPr wrap="square" rtlCol="0">
            <a:spAutoFit/>
          </a:bodyPr>
          <a:lstStyle/>
          <a:p>
            <a:pPr algn="r">
              <a:lnSpc>
                <a:spcPct val="107000"/>
              </a:lnSpc>
              <a:spcAft>
                <a:spcPts val="800"/>
              </a:spcAft>
            </a:pPr>
            <a:r>
              <a:rPr lang="pt-PT" sz="4000" b="1" cap="smal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Uma Questão de Confiança</a:t>
            </a:r>
            <a:endParaRPr lang="pt-PT" sz="4000" cap="small"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endParaRPr lang="pt-PT" sz="800" b="1" dirty="0">
              <a:effectLst/>
              <a:latin typeface="Dubai" panose="020B0503030403030204" pitchFamily="34" charset="-78"/>
              <a:ea typeface="Arial Unicode MS"/>
              <a:cs typeface="Times New Roman" panose="02020603050405020304" pitchFamily="18" charset="0"/>
            </a:endParaRPr>
          </a:p>
          <a:p>
            <a:pPr algn="r">
              <a:lnSpc>
                <a:spcPct val="107000"/>
              </a:lnSpc>
              <a:spcAft>
                <a:spcPts val="800"/>
              </a:spcAft>
            </a:pPr>
            <a:r>
              <a:rPr lang="pt-PT" sz="2400" b="1" dirty="0">
                <a:latin typeface="Dubai" panose="020B0503030403030204" pitchFamily="34" charset="-78"/>
                <a:ea typeface="Arial Unicode MS"/>
                <a:cs typeface="Times New Roman" panose="02020603050405020304" pitchFamily="18" charset="0"/>
              </a:rPr>
              <a:t>Números 18:24</a:t>
            </a:r>
            <a:r>
              <a:rPr lang="pt-PT" sz="2400" b="1" dirty="0">
                <a:effectLst/>
                <a:latin typeface="Dubai" panose="020B0503030403030204" pitchFamily="34" charset="-78"/>
                <a:ea typeface="Arial Unicode MS"/>
                <a:cs typeface="Times New Roman" panose="02020603050405020304" pitchFamily="18" charset="0"/>
              </a:rPr>
              <a:t>– “Porque os dízimos dos filhos de Israel, que oferecerem ao Senhor em oferta alçada, tenho dado por herança aos levitas.”</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
        <p:nvSpPr>
          <p:cNvPr id="5" name="CaixaDeTexto 4">
            <a:extLst>
              <a:ext uri="{FF2B5EF4-FFF2-40B4-BE49-F238E27FC236}">
                <a16:creationId xmlns:a16="http://schemas.microsoft.com/office/drawing/2014/main" id="{4CF34F09-B0C3-4973-9961-15B6959AC342}"/>
              </a:ext>
            </a:extLst>
          </p:cNvPr>
          <p:cNvSpPr txBox="1"/>
          <p:nvPr/>
        </p:nvSpPr>
        <p:spPr>
          <a:xfrm>
            <a:off x="2422692" y="4887203"/>
            <a:ext cx="8719794" cy="738664"/>
          </a:xfrm>
          <a:prstGeom prst="rect">
            <a:avLst/>
          </a:prstGeom>
          <a:noFill/>
        </p:spPr>
        <p:txBody>
          <a:bodyPr wrap="square" rtlCol="0">
            <a:spAutoFit/>
          </a:bodyPr>
          <a:lstStyle/>
          <a:p>
            <a:pPr algn="r"/>
            <a:r>
              <a:rPr lang="pt-PT" sz="2400" dirty="0">
                <a:effectLst/>
                <a:latin typeface="Dubai" panose="020B0503030403030204" pitchFamily="34" charset="-78"/>
                <a:ea typeface="Arial Unicode MS"/>
                <a:cs typeface="Times New Roman" panose="02020603050405020304" pitchFamily="18" charset="0"/>
              </a:rPr>
              <a:t>Hoje a </a:t>
            </a:r>
            <a:r>
              <a:rPr lang="pt-PT" sz="2400" dirty="0">
                <a:latin typeface="Dubai" panose="020B0503030403030204" pitchFamily="34" charset="-78"/>
                <a:ea typeface="Arial Unicode MS"/>
                <a:cs typeface="Times New Roman" panose="02020603050405020304" pitchFamily="18" charset="0"/>
              </a:rPr>
              <a:t>o</a:t>
            </a:r>
            <a:r>
              <a:rPr lang="pt-PT" sz="2400" dirty="0">
                <a:effectLst/>
                <a:latin typeface="Dubai" panose="020B0503030403030204" pitchFamily="34" charset="-78"/>
                <a:ea typeface="Arial Unicode MS"/>
                <a:cs typeface="Times New Roman" panose="02020603050405020304" pitchFamily="18" charset="0"/>
              </a:rPr>
              <a:t>ferta é para o Fundo Local, Nacional e Mundial.</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pPr algn="r"/>
            <a:endParaRPr lang="pt-PT" dirty="0"/>
          </a:p>
        </p:txBody>
      </p:sp>
      <p:sp>
        <p:nvSpPr>
          <p:cNvPr id="6" name="CaixaDeTexto 5">
            <a:extLst>
              <a:ext uri="{FF2B5EF4-FFF2-40B4-BE49-F238E27FC236}">
                <a16:creationId xmlns:a16="http://schemas.microsoft.com/office/drawing/2014/main" id="{F874A259-210F-42AF-B9B5-B172EC9DC96D}"/>
              </a:ext>
            </a:extLst>
          </p:cNvPr>
          <p:cNvSpPr txBox="1"/>
          <p:nvPr/>
        </p:nvSpPr>
        <p:spPr>
          <a:xfrm>
            <a:off x="612742" y="5527978"/>
            <a:ext cx="3421930" cy="369332"/>
          </a:xfrm>
          <a:prstGeom prst="rect">
            <a:avLst/>
          </a:prstGeom>
          <a:noFill/>
        </p:spPr>
        <p:txBody>
          <a:bodyPr wrap="square" rtlCol="0">
            <a:spAutoFit/>
          </a:bodyPr>
          <a:lstStyle/>
          <a:p>
            <a:pPr algn="r"/>
            <a:r>
              <a:rPr lang="pt-PT" dirty="0"/>
              <a:t>22 de outubro de 2022</a:t>
            </a:r>
          </a:p>
        </p:txBody>
      </p:sp>
    </p:spTree>
    <p:extLst>
      <p:ext uri="{BB962C8B-B14F-4D97-AF65-F5344CB8AC3E}">
        <p14:creationId xmlns:p14="http://schemas.microsoft.com/office/powerpoint/2010/main" val="121420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2219766" y="1025372"/>
            <a:ext cx="8672657" cy="3780522"/>
          </a:xfrm>
          <a:prstGeom prst="rect">
            <a:avLst/>
          </a:prstGeom>
          <a:noFill/>
        </p:spPr>
        <p:txBody>
          <a:bodyPr wrap="square" rtlCol="0">
            <a:spAutoFit/>
          </a:bodyPr>
          <a:lstStyle/>
          <a:p>
            <a:pPr algn="r">
              <a:lnSpc>
                <a:spcPct val="107000"/>
              </a:lnSpc>
              <a:spcAft>
                <a:spcPts val="600"/>
              </a:spcAft>
            </a:pPr>
            <a:r>
              <a:rPr lang="pt-PT" sz="2800" dirty="0">
                <a:effectLst>
                  <a:outerShdw blurRad="38100" dist="38100" dir="2700000" algn="tl">
                    <a:srgbClr val="000000">
                      <a:alpha val="43137"/>
                    </a:srgbClr>
                  </a:outerShdw>
                </a:effectLst>
                <a:latin typeface="Dubai Light" panose="020B0303030403030204" pitchFamily="34" charset="-78"/>
                <a:ea typeface="Arial Unicode MS"/>
                <a:cs typeface="Times New Roman" panose="02020603050405020304" pitchFamily="18" charset="0"/>
              </a:rPr>
              <a:t>Louvamos a Deus com o nosso dízimo, ofertas porque Ele designou líderes espirituais para ministrar ao Seu povo. Os  livros de Moisés mencionam dois grupos especiais de líderes espirituais e como eram sustentados. Lemos em Números 18:2: “E também farás chegar contigo a teus irmãos, a tribo de Levi, a tribo de teu pai, para que se ajuntem a ti e te sirvam; mas tu e teus filhos contigo estareis perante a tenda do Testemunho”.</a:t>
            </a:r>
            <a:endParaRPr lang="pt-PT" sz="2800" dirty="0">
              <a:effectLst>
                <a:outerShdw blurRad="38100" dist="38100" dir="2700000" algn="tl">
                  <a:srgbClr val="000000">
                    <a:alpha val="43137"/>
                  </a:srgbClr>
                </a:outerShdw>
              </a:effectLst>
            </a:endParaRPr>
          </a:p>
        </p:txBody>
      </p:sp>
      <p:sp>
        <p:nvSpPr>
          <p:cNvPr id="5" name="CaixaDeTexto 4">
            <a:extLst>
              <a:ext uri="{FF2B5EF4-FFF2-40B4-BE49-F238E27FC236}">
                <a16:creationId xmlns:a16="http://schemas.microsoft.com/office/drawing/2014/main" id="{19AD7B34-CD3C-47C4-B9D4-E714FC522005}"/>
              </a:ext>
            </a:extLst>
          </p:cNvPr>
          <p:cNvSpPr txBox="1"/>
          <p:nvPr/>
        </p:nvSpPr>
        <p:spPr>
          <a:xfrm>
            <a:off x="612742" y="5527978"/>
            <a:ext cx="3421930" cy="369332"/>
          </a:xfrm>
          <a:prstGeom prst="rect">
            <a:avLst/>
          </a:prstGeom>
          <a:noFill/>
        </p:spPr>
        <p:txBody>
          <a:bodyPr wrap="square" rtlCol="0">
            <a:spAutoFit/>
          </a:bodyPr>
          <a:lstStyle/>
          <a:p>
            <a:pPr algn="r"/>
            <a:r>
              <a:rPr lang="pt-PT" dirty="0"/>
              <a:t>22 de outubro de 2022</a:t>
            </a:r>
          </a:p>
        </p:txBody>
      </p:sp>
    </p:spTree>
    <p:extLst>
      <p:ext uri="{BB962C8B-B14F-4D97-AF65-F5344CB8AC3E}">
        <p14:creationId xmlns:p14="http://schemas.microsoft.com/office/powerpoint/2010/main" val="979234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2491488" y="929120"/>
            <a:ext cx="8625531" cy="4134465"/>
          </a:xfrm>
          <a:prstGeom prst="rect">
            <a:avLst/>
          </a:prstGeom>
          <a:noFill/>
        </p:spPr>
        <p:txBody>
          <a:bodyPr wrap="square" rtlCol="0">
            <a:spAutoFit/>
          </a:bodyPr>
          <a:lstStyle/>
          <a:p>
            <a:pPr algn="r">
              <a:lnSpc>
                <a:spcPct val="107000"/>
              </a:lnSpc>
              <a:spcAft>
                <a:spcPts val="600"/>
              </a:spcAft>
            </a:pP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“Este capítulo faz uma revisão das tarefas atribuídas aos sacerdotes e aos levitas. Os sacerdotes foram nomeados para o altar e o interior do tabernáculo; os levitas deviam cuidar de tudo o resto que estivesse relacionado com o tabernáculo. Cada grupo tinha responsabilidades específicas, embora Israel como um todo fosse um “reino sacerdotal e o povo santo” (Êxodo 19:6). O ministério deles trazia bênçãos espirituais.</a:t>
            </a:r>
          </a:p>
          <a:p>
            <a:endParaRPr lang="pt-PT" dirty="0"/>
          </a:p>
        </p:txBody>
      </p:sp>
      <p:sp>
        <p:nvSpPr>
          <p:cNvPr id="9" name="CaixaDeTexto 8">
            <a:extLst>
              <a:ext uri="{FF2B5EF4-FFF2-40B4-BE49-F238E27FC236}">
                <a16:creationId xmlns:a16="http://schemas.microsoft.com/office/drawing/2014/main" id="{E36DEA70-9768-48D2-BCCA-78B0B7BFA780}"/>
              </a:ext>
            </a:extLst>
          </p:cNvPr>
          <p:cNvSpPr txBox="1"/>
          <p:nvPr/>
        </p:nvSpPr>
        <p:spPr>
          <a:xfrm>
            <a:off x="612742" y="5527978"/>
            <a:ext cx="3421930" cy="369332"/>
          </a:xfrm>
          <a:prstGeom prst="rect">
            <a:avLst/>
          </a:prstGeom>
          <a:noFill/>
        </p:spPr>
        <p:txBody>
          <a:bodyPr wrap="square" rtlCol="0">
            <a:spAutoFit/>
          </a:bodyPr>
          <a:lstStyle/>
          <a:p>
            <a:pPr algn="r"/>
            <a:r>
              <a:rPr lang="pt-PT" dirty="0"/>
              <a:t>8 de outubro de 2022</a:t>
            </a:r>
          </a:p>
        </p:txBody>
      </p:sp>
    </p:spTree>
    <p:extLst>
      <p:ext uri="{BB962C8B-B14F-4D97-AF65-F5344CB8AC3E}">
        <p14:creationId xmlns:p14="http://schemas.microsoft.com/office/powerpoint/2010/main" val="248035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2323707" y="1472715"/>
            <a:ext cx="8748074" cy="2228815"/>
          </a:xfrm>
          <a:prstGeom prst="rect">
            <a:avLst/>
          </a:prstGeom>
          <a:noFill/>
        </p:spPr>
        <p:txBody>
          <a:bodyPr wrap="square" rtlCol="0">
            <a:spAutoFit/>
          </a:bodyPr>
          <a:lstStyle/>
          <a:p>
            <a:pPr algn="r">
              <a:lnSpc>
                <a:spcPct val="107000"/>
              </a:lnSpc>
              <a:spcAft>
                <a:spcPts val="600"/>
              </a:spcAft>
            </a:pP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Como eram sustentados nas suas necessidades? Lemos em Números 18:8 e 24: “Todas coisas santas dos filhos de Israel; por causa da unção as tenho dado a ti e a teus filhos por estatuto perpétuo.”</a:t>
            </a:r>
          </a:p>
          <a:p>
            <a:endParaRPr lang="pt-PT" sz="1200" dirty="0"/>
          </a:p>
        </p:txBody>
      </p:sp>
      <p:sp>
        <p:nvSpPr>
          <p:cNvPr id="3" name="CaixaDeTexto 2">
            <a:extLst>
              <a:ext uri="{FF2B5EF4-FFF2-40B4-BE49-F238E27FC236}">
                <a16:creationId xmlns:a16="http://schemas.microsoft.com/office/drawing/2014/main" id="{D46C3C27-8E32-4121-B752-3A455AA8A638}"/>
              </a:ext>
            </a:extLst>
          </p:cNvPr>
          <p:cNvSpPr txBox="1"/>
          <p:nvPr/>
        </p:nvSpPr>
        <p:spPr>
          <a:xfrm>
            <a:off x="612742" y="5527978"/>
            <a:ext cx="3421930" cy="369332"/>
          </a:xfrm>
          <a:prstGeom prst="rect">
            <a:avLst/>
          </a:prstGeom>
          <a:noFill/>
        </p:spPr>
        <p:txBody>
          <a:bodyPr wrap="square" rtlCol="0">
            <a:spAutoFit/>
          </a:bodyPr>
          <a:lstStyle/>
          <a:p>
            <a:pPr algn="r"/>
            <a:r>
              <a:rPr lang="pt-PT" dirty="0"/>
              <a:t>8 de outubro de 2022</a:t>
            </a:r>
          </a:p>
        </p:txBody>
      </p:sp>
    </p:spTree>
    <p:extLst>
      <p:ext uri="{BB962C8B-B14F-4D97-AF65-F5344CB8AC3E}">
        <p14:creationId xmlns:p14="http://schemas.microsoft.com/office/powerpoint/2010/main" val="206297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1102936" y="1282046"/>
            <a:ext cx="10030125" cy="2935419"/>
          </a:xfrm>
          <a:prstGeom prst="rect">
            <a:avLst/>
          </a:prstGeom>
          <a:noFill/>
        </p:spPr>
        <p:txBody>
          <a:bodyPr wrap="square" rtlCol="0">
            <a:spAutoFit/>
          </a:bodyPr>
          <a:lstStyle/>
          <a:p>
            <a:pPr algn="r">
              <a:lnSpc>
                <a:spcPct val="107000"/>
              </a:lnSpc>
              <a:spcAft>
                <a:spcPts val="600"/>
              </a:spcAft>
            </a:pP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“Porque os dízimos dos filhos de Israel, que oferecerem ao Senhor em oferta alçada, tenho dado por herança aos levitas.” Deus deu aos sacerdotes as ofertas santas que eram d’Ele, e o Seu dízimo santo aos levitas. Esta transferência de recursos foi um meio que Deus usou para apoiar os líderes espirituais no Israel antigo.</a:t>
            </a:r>
          </a:p>
          <a:p>
            <a:pPr algn="r">
              <a:lnSpc>
                <a:spcPct val="107000"/>
              </a:lnSpc>
              <a:spcAft>
                <a:spcPts val="600"/>
              </a:spcAft>
            </a:pPr>
            <a:endPar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endParaRPr>
          </a:p>
        </p:txBody>
      </p:sp>
      <p:sp>
        <p:nvSpPr>
          <p:cNvPr id="5" name="CaixaDeTexto 4">
            <a:extLst>
              <a:ext uri="{FF2B5EF4-FFF2-40B4-BE49-F238E27FC236}">
                <a16:creationId xmlns:a16="http://schemas.microsoft.com/office/drawing/2014/main" id="{FAD71D74-ACD3-496F-B54B-3A0AA68CF886}"/>
              </a:ext>
            </a:extLst>
          </p:cNvPr>
          <p:cNvSpPr txBox="1"/>
          <p:nvPr/>
        </p:nvSpPr>
        <p:spPr>
          <a:xfrm>
            <a:off x="612742" y="5527978"/>
            <a:ext cx="3421930" cy="369332"/>
          </a:xfrm>
          <a:prstGeom prst="rect">
            <a:avLst/>
          </a:prstGeom>
          <a:noFill/>
        </p:spPr>
        <p:txBody>
          <a:bodyPr wrap="square" rtlCol="0">
            <a:spAutoFit/>
          </a:bodyPr>
          <a:lstStyle/>
          <a:p>
            <a:pPr algn="r"/>
            <a:r>
              <a:rPr lang="pt-PT" dirty="0"/>
              <a:t>8 de outubro de 2022</a:t>
            </a:r>
          </a:p>
        </p:txBody>
      </p:sp>
    </p:spTree>
    <p:extLst>
      <p:ext uri="{BB962C8B-B14F-4D97-AF65-F5344CB8AC3E}">
        <p14:creationId xmlns:p14="http://schemas.microsoft.com/office/powerpoint/2010/main" val="145028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1753386" y="1282042"/>
            <a:ext cx="9379673" cy="3699090"/>
          </a:xfrm>
          <a:prstGeom prst="rect">
            <a:avLst/>
          </a:prstGeom>
          <a:noFill/>
        </p:spPr>
        <p:txBody>
          <a:bodyPr wrap="square" rtlCol="0">
            <a:spAutoFit/>
          </a:bodyPr>
          <a:lstStyle/>
          <a:p>
            <a:pPr algn="r">
              <a:lnSpc>
                <a:spcPct val="107000"/>
              </a:lnSpc>
              <a:spcAft>
                <a:spcPts val="800"/>
              </a:spcAft>
            </a:pP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Esta provisão de recursos foi um meio que Deus usou para apoiar os líderes espirituais no Israel antigo. Esta provisão estava ligada ao facto de que os seus importantes ministérios requeriam dedicação total. Tanto Jesus como Paulo consideravam que o mesmo princípio deveria ser aplicado para apoiar os líderes espirituais designados pela igreja (</a:t>
            </a:r>
            <a:r>
              <a:rPr lang="pt-PT" sz="2800" dirty="0" err="1">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Mat</a:t>
            </a: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 10:9, 10; I Cor. 9:3-10; 16:2)</a:t>
            </a:r>
          </a:p>
          <a:p>
            <a:endParaRPr lang="pt-PT" dirty="0"/>
          </a:p>
        </p:txBody>
      </p:sp>
      <p:sp>
        <p:nvSpPr>
          <p:cNvPr id="5" name="CaixaDeTexto 4">
            <a:extLst>
              <a:ext uri="{FF2B5EF4-FFF2-40B4-BE49-F238E27FC236}">
                <a16:creationId xmlns:a16="http://schemas.microsoft.com/office/drawing/2014/main" id="{95F3824F-BF0D-4C9C-98F5-E5E6C9A421FA}"/>
              </a:ext>
            </a:extLst>
          </p:cNvPr>
          <p:cNvSpPr txBox="1"/>
          <p:nvPr/>
        </p:nvSpPr>
        <p:spPr>
          <a:xfrm>
            <a:off x="612742" y="5527978"/>
            <a:ext cx="3421930" cy="369332"/>
          </a:xfrm>
          <a:prstGeom prst="rect">
            <a:avLst/>
          </a:prstGeom>
          <a:noFill/>
        </p:spPr>
        <p:txBody>
          <a:bodyPr wrap="square" rtlCol="0">
            <a:spAutoFit/>
          </a:bodyPr>
          <a:lstStyle/>
          <a:p>
            <a:pPr algn="r"/>
            <a:r>
              <a:rPr lang="pt-PT" dirty="0"/>
              <a:t>22 de outubro de 2022</a:t>
            </a:r>
          </a:p>
        </p:txBody>
      </p:sp>
    </p:spTree>
    <p:extLst>
      <p:ext uri="{BB962C8B-B14F-4D97-AF65-F5344CB8AC3E}">
        <p14:creationId xmlns:p14="http://schemas.microsoft.com/office/powerpoint/2010/main" val="31310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1095659" y="337558"/>
            <a:ext cx="10440000" cy="6487032"/>
          </a:xfrm>
          <a:prstGeom prst="rect">
            <a:avLst/>
          </a:prstGeom>
          <a:noFill/>
        </p:spPr>
        <p:txBody>
          <a:bodyPr wrap="square" rtlCol="0">
            <a:spAutoFit/>
          </a:bodyPr>
          <a:lstStyle/>
          <a:p>
            <a:pPr algn="r">
              <a:lnSpc>
                <a:spcPct val="150000"/>
              </a:lnSpc>
              <a:spcAft>
                <a:spcPts val="800"/>
              </a:spcAft>
            </a:pP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Pastores e outros líderes espirituais são um fonte de bênçãos. O meu dízimo e ofertas pagam-lhes? A resposta é: Não! O dízimo e as ofertas, uma vez devolvidas, tornam-se propriedade de Deus, que Ele usa como quiser. No entanto, uma boa razão para dar é formar uma pareceria com Deus para apoiar o trabalho essencial do ministério. Esta semana, ao louvarmos com o nosso dízimo e ofertas regulares, chamadas Promessas, estamos a desfrutar do privilégio de participar na missão salvífica de Deus.</a:t>
            </a:r>
          </a:p>
          <a:p>
            <a:pPr algn="r">
              <a:lnSpc>
                <a:spcPct val="150000"/>
              </a:lnSpc>
              <a:spcAft>
                <a:spcPts val="800"/>
              </a:spcAft>
            </a:pPr>
            <a:endPar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endParaRPr>
          </a:p>
          <a:p>
            <a:pPr>
              <a:lnSpc>
                <a:spcPct val="150000"/>
              </a:lnSpc>
            </a:pPr>
            <a:endParaRPr lang="pt-PT" dirty="0"/>
          </a:p>
        </p:txBody>
      </p:sp>
      <p:sp>
        <p:nvSpPr>
          <p:cNvPr id="5" name="CaixaDeTexto 4">
            <a:extLst>
              <a:ext uri="{FF2B5EF4-FFF2-40B4-BE49-F238E27FC236}">
                <a16:creationId xmlns:a16="http://schemas.microsoft.com/office/drawing/2014/main" id="{95F3824F-BF0D-4C9C-98F5-E5E6C9A421FA}"/>
              </a:ext>
            </a:extLst>
          </p:cNvPr>
          <p:cNvSpPr txBox="1"/>
          <p:nvPr/>
        </p:nvSpPr>
        <p:spPr>
          <a:xfrm>
            <a:off x="0" y="5503586"/>
            <a:ext cx="4167805" cy="369332"/>
          </a:xfrm>
          <a:prstGeom prst="rect">
            <a:avLst/>
          </a:prstGeom>
          <a:noFill/>
        </p:spPr>
        <p:txBody>
          <a:bodyPr wrap="square" rtlCol="0">
            <a:spAutoFit/>
          </a:bodyPr>
          <a:lstStyle/>
          <a:p>
            <a:pPr algn="r"/>
            <a:r>
              <a:rPr lang="pt-PT" dirty="0"/>
              <a:t>22 de outubro de 2022</a:t>
            </a:r>
          </a:p>
        </p:txBody>
      </p:sp>
    </p:spTree>
    <p:extLst>
      <p:ext uri="{BB962C8B-B14F-4D97-AF65-F5344CB8AC3E}">
        <p14:creationId xmlns:p14="http://schemas.microsoft.com/office/powerpoint/2010/main" val="308801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B4F507A1-09BD-4A4D-B4FD-1274097D961B}"/>
              </a:ext>
            </a:extLst>
          </p:cNvPr>
          <p:cNvSpPr txBox="1"/>
          <p:nvPr/>
        </p:nvSpPr>
        <p:spPr>
          <a:xfrm>
            <a:off x="3524469" y="510141"/>
            <a:ext cx="7635715" cy="3787127"/>
          </a:xfrm>
          <a:prstGeom prst="rect">
            <a:avLst/>
          </a:prstGeom>
          <a:noFill/>
        </p:spPr>
        <p:txBody>
          <a:bodyPr wrap="square" rtlCol="0">
            <a:spAutoFit/>
          </a:bodyPr>
          <a:lstStyle/>
          <a:p>
            <a:pPr algn="r">
              <a:lnSpc>
                <a:spcPct val="107000"/>
              </a:lnSpc>
              <a:spcAft>
                <a:spcPts val="800"/>
              </a:spcAft>
            </a:pPr>
            <a:r>
              <a:rPr lang="pt-PT"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Oração:</a:t>
            </a:r>
            <a:endParaRPr lang="pt-PT" sz="2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pt-PT" sz="2800" dirty="0">
                <a:effectLst>
                  <a:outerShdw blurRad="38100" dist="38100" dir="2700000" algn="tl">
                    <a:srgbClr val="000000">
                      <a:alpha val="43137"/>
                    </a:srgbClr>
                  </a:outerShdw>
                </a:effectLst>
                <a:latin typeface="Dubai Light" panose="020B0303030403030204" pitchFamily="34" charset="-78"/>
                <a:cs typeface="Times New Roman" panose="02020603050405020304" pitchFamily="18" charset="0"/>
              </a:rPr>
              <a:t>Senhor, como reconhecimento das bênçãos espirituais que recebemos através da Tua igreja e dos servos designados por Ti, trazemos-Te o nosso dízimo e ofertas. Somos abençoados por fazermos parte do Teu plano</a:t>
            </a:r>
          </a:p>
          <a:p>
            <a:pPr algn="r">
              <a:lnSpc>
                <a:spcPct val="107000"/>
              </a:lnSpc>
              <a:spcAft>
                <a:spcPts val="400"/>
              </a:spcAft>
            </a:pPr>
            <a:r>
              <a:rPr lang="pt-PT" sz="2400" dirty="0">
                <a:effectLst/>
                <a:latin typeface="Dubai" panose="020B0503030403030204" pitchFamily="34" charset="-78"/>
                <a:ea typeface="Arial Unicode MS"/>
                <a:cs typeface="Times New Roman" panose="02020603050405020304" pitchFamily="18" charset="0"/>
              </a:rPr>
              <a:t> </a:t>
            </a:r>
            <a:endParaRPr lang="pt-PT"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pic>
        <p:nvPicPr>
          <p:cNvPr id="5122" name="Picture 2" descr="GASPAR MOURA: Louvor e Adoração">
            <a:extLst>
              <a:ext uri="{FF2B5EF4-FFF2-40B4-BE49-F238E27FC236}">
                <a16:creationId xmlns:a16="http://schemas.microsoft.com/office/drawing/2014/main" id="{651BBEDA-965C-457E-854D-9E3DFF7CC13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60255" y="2454023"/>
            <a:ext cx="5429839" cy="4050660"/>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1F100807-2B4C-4C32-AF58-C9B5CB160655}"/>
              </a:ext>
            </a:extLst>
          </p:cNvPr>
          <p:cNvSpPr txBox="1"/>
          <p:nvPr/>
        </p:nvSpPr>
        <p:spPr>
          <a:xfrm>
            <a:off x="612742" y="5527978"/>
            <a:ext cx="3421930" cy="369332"/>
          </a:xfrm>
          <a:prstGeom prst="rect">
            <a:avLst/>
          </a:prstGeom>
          <a:noFill/>
        </p:spPr>
        <p:txBody>
          <a:bodyPr wrap="square" rtlCol="0">
            <a:spAutoFit/>
          </a:bodyPr>
          <a:lstStyle/>
          <a:p>
            <a:pPr algn="r"/>
            <a:r>
              <a:rPr lang="pt-PT" dirty="0"/>
              <a:t>22 de outubro de 2022</a:t>
            </a:r>
          </a:p>
        </p:txBody>
      </p:sp>
      <p:sp>
        <p:nvSpPr>
          <p:cNvPr id="6" name="Caixa de texto 3">
            <a:extLst>
              <a:ext uri="{FF2B5EF4-FFF2-40B4-BE49-F238E27FC236}">
                <a16:creationId xmlns:a16="http://schemas.microsoft.com/office/drawing/2014/main" id="{F7652FD8-2994-4CC3-8912-DB62F664259C}"/>
              </a:ext>
            </a:extLst>
          </p:cNvPr>
          <p:cNvSpPr txBox="1"/>
          <p:nvPr/>
        </p:nvSpPr>
        <p:spPr>
          <a:xfrm>
            <a:off x="3959259" y="4441646"/>
            <a:ext cx="7183228" cy="1083385"/>
          </a:xfrm>
          <a:prstGeom prst="rect">
            <a:avLst/>
          </a:prstGeom>
          <a:noFill/>
          <a:ln w="3175">
            <a:solidFill>
              <a:prstClr val="black"/>
            </a:solidFill>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pt-PT" sz="2400" dirty="0">
                <a:effectLst/>
                <a:latin typeface="Calibri" panose="020F0502020204030204" pitchFamily="34" charset="0"/>
                <a:ea typeface="Calibri" panose="020F0502020204030204" pitchFamily="34" charset="0"/>
                <a:cs typeface="Times New Roman" panose="02020603050405020304" pitchFamily="18" charset="0"/>
              </a:rPr>
              <a:t>A oferta do próximo Sábado destina-se ao fundo Local, Nacional e Mundial.</a:t>
            </a:r>
          </a:p>
        </p:txBody>
      </p:sp>
    </p:spTree>
    <p:extLst>
      <p:ext uri="{BB962C8B-B14F-4D97-AF65-F5344CB8AC3E}">
        <p14:creationId xmlns:p14="http://schemas.microsoft.com/office/powerpoint/2010/main" val="158807888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563</Words>
  <Application>Microsoft Office PowerPoint</Application>
  <PresentationFormat>Ecrã Panorâmico</PresentationFormat>
  <Paragraphs>22</Paragraphs>
  <Slides>9</Slides>
  <Notes>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9</vt:i4>
      </vt:variant>
    </vt:vector>
  </HeadingPairs>
  <TitlesOfParts>
    <vt:vector size="15" baseType="lpstr">
      <vt:lpstr>Arial</vt:lpstr>
      <vt:lpstr>Calibri</vt:lpstr>
      <vt:lpstr>Calibri Light</vt:lpstr>
      <vt:lpstr>Dubai</vt:lpstr>
      <vt:lpstr>Dubai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 Office User</dc:creator>
  <cp:lastModifiedBy>Isabel Miranda</cp:lastModifiedBy>
  <cp:revision>11</cp:revision>
  <dcterms:created xsi:type="dcterms:W3CDTF">2021-12-13T11:02:17Z</dcterms:created>
  <dcterms:modified xsi:type="dcterms:W3CDTF">2022-09-28T10:46:40Z</dcterms:modified>
</cp:coreProperties>
</file>