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57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 snapToGrid="0" snapToObjects="1">
      <p:cViewPr varScale="1">
        <p:scale>
          <a:sx n="60" d="100"/>
          <a:sy n="60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9CE5F3-72EA-3945-A8FB-F3789B68A8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DA53B9-535A-5242-A03B-9C005CC7C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1A97503-0F0F-DB4D-8F71-F183CB5D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FB6862D-F288-2F4D-8403-E7E29011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BD5B5C5-F346-F74B-A19D-5A0A86CC6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46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50E71-28C5-904C-AB64-8C883574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40E4550E-69D5-AC45-8724-55BF410F3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EFB69BD-C7E2-7D41-B28D-426F95F5E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0FD6AAC-63A2-2F4F-B114-ABCAA304E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5C75C2C-58BE-7345-BCBA-399B906E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3625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9C11C8D-B5E8-2649-971B-2EB93E67DD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3D67A2E2-E65D-A245-9456-4B4840916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CCBBDDA-5E8A-4744-B6AD-4553EEF8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51E57F5-56AF-6F46-A41F-4BBDA08E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45E64F2-C94C-CF4A-A514-E4B73719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33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D60CE7-9448-2449-86A6-9593670A2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046433A-7497-AA4D-BE78-0F64B49E5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EB11EB0-7041-0F43-B2D7-C3AA0AE62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CDEE355-0B42-734F-9CB7-009EF562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0415F11-8F9C-2244-B9AE-A814F031B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397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73E96B-B168-8C43-8EB8-ED1CAAA91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EFCA9A1-F53F-1F46-830E-7AACAF814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3AFBC54-C491-BA46-A2FA-38D284F7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470E091-227B-5348-83AD-15026B734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038AC98-259E-3349-943F-E24C3749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663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3CD2E5-81AD-4C43-BDBC-AB862D0A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423FD6F-6A70-0746-A38E-9020F1B81B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4F4C10D-5DEC-BF42-82D4-57C4E6EFA2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A5A24A9-CA9C-E34F-9856-D146C7E9A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7C51A6C-F3CD-A94A-8E14-77362A4DE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31BE684-CB98-C34D-8A29-09CC2E02C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872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500961-E87B-254B-9B93-EA379C50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21E976F-73CB-4447-8125-A88A46791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BB242A67-A1E2-444F-A3A6-BBA948205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8F493926-061B-4140-99E5-8924E0F7D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8B3EB5E4-1763-4B45-BEDD-25C9C182C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E50FFC31-B474-C943-8055-4921C6C72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3FEE9E1-E534-4C40-9F86-55C380D1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AF45A0CF-EB59-DF4A-9651-8042D87C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97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0D99A9-7380-7141-9E41-DB4B19B4B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646D89A-0737-9C46-B2E8-47E7CC28C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05D1D6C0-2133-A14B-AB34-C9DAA2DB1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5BAB98F9-2D81-1B42-8158-DAE436566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16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C28A589-30B1-6347-AB62-91CA9D88D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56A53DB-B76D-E248-A7B3-66C5C89AF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6A85B913-6134-5143-A545-44A49A1F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928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13CEF-68AD-F447-87F4-35AF4F830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47A857D-321D-7841-B5C8-72843381D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228E463-4D45-A140-8FEE-91BE8C5F9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47F29010-BCDD-0C48-8C85-0D26990D5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BD5D552-A344-D14B-9D91-4F12675C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892317D-5798-E44C-96DB-70E8543E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517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652FD-F07F-E547-B3E3-419B2C5B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C5E38B5F-2C30-C148-AF29-10BC87E86A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25420CBC-1011-8542-9060-23EC5AD84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7B36FBA-850B-C34B-86AA-7EFCD0A13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2F944B45-C699-DE47-A562-3415F6CD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748BF40-2725-7E43-9C4D-22E279FD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318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60DCD3DD-6FCC-184A-BA8C-83A058DF5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0CB287D-592A-BF40-9668-5C348EBD7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9780FBD-63EA-B743-907B-1F4E640F7D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0681-3E95-3846-B7AA-7AEE0A0655CC}" type="datetimeFigureOut">
              <a:rPr lang="pt-PT" smtClean="0"/>
              <a:t>18/10/2022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343A87E-BFA5-C248-A943-F52835A8A4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311F06C-AA5C-AF40-ACEC-9421306A8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5798A-CD37-F048-9126-B1B782AFB87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492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660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015308C-C7B2-4399-BBF9-06C802373D98}"/>
              </a:ext>
            </a:extLst>
          </p:cNvPr>
          <p:cNvSpPr txBox="1"/>
          <p:nvPr/>
        </p:nvSpPr>
        <p:spPr>
          <a:xfrm>
            <a:off x="2490249" y="1549751"/>
            <a:ext cx="8644380" cy="3067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400"/>
              </a:spcAft>
            </a:pPr>
            <a:r>
              <a:rPr lang="pt-PT" sz="4000" b="1" dirty="0">
                <a:effectLst/>
                <a:latin typeface="Dubai Light" panose="020B0303030403030204" pitchFamily="34" charset="-78"/>
                <a:ea typeface="Arial Unicode MS"/>
                <a:cs typeface="Dubai Light" panose="020B0303030403030204" pitchFamily="34" charset="-78"/>
              </a:rPr>
              <a:t>Não se Limite a Gerir… Produza Riqueza</a:t>
            </a:r>
            <a:endParaRPr lang="pt-PT" sz="4000" b="1" dirty="0">
              <a:effectLst/>
              <a:latin typeface="Dubai Light" panose="020B0303030403030204" pitchFamily="34" charset="-78"/>
              <a:ea typeface="Calibri" panose="020F0502020204030204" pitchFamily="34" charset="0"/>
              <a:cs typeface="Dubai Light" panose="020B030303040303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pt-PT" sz="800" b="1" dirty="0">
              <a:effectLst/>
              <a:latin typeface="Dubai" panose="020B0503030403030204" pitchFamily="34" charset="-78"/>
              <a:ea typeface="Arial Unicode MS"/>
              <a:cs typeface="Times New Roman" panose="02020603050405020304" pitchFamily="18" charset="0"/>
            </a:endParaRPr>
          </a:p>
          <a:p>
            <a:pPr algn="just"/>
            <a:br>
              <a:rPr lang="pt-PT" sz="1800" b="1" dirty="0">
                <a:effectLst/>
                <a:latin typeface="Dubai" panose="020B0503030403030204" pitchFamily="34" charset="-78"/>
                <a:ea typeface="Arial Unicode MS"/>
              </a:rPr>
            </a:br>
            <a:r>
              <a:rPr lang="pt-PT" sz="2400" b="1" dirty="0">
                <a:latin typeface="Dubai" panose="020B0503030403030204" pitchFamily="34" charset="-78"/>
                <a:cs typeface="Times New Roman" panose="02020603050405020304" pitchFamily="18" charset="0"/>
              </a:rPr>
              <a:t>Deuteronómio 8:18 </a:t>
            </a:r>
            <a:r>
              <a:rPr lang="pt-P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t-PT" sz="2400" b="1" dirty="0">
                <a:solidFill>
                  <a:srgbClr val="000000"/>
                </a:solidFill>
                <a:latin typeface="Dubai" panose="020B0503030403030204" pitchFamily="34" charset="-78"/>
                <a:cs typeface="Dubai" panose="020B0503030403030204" pitchFamily="34" charset="-78"/>
              </a:rPr>
              <a:t>“Antes, te lembrarás do Senhor, teu Deus, que ele é o que te dá força para adquirires poder; para confirmar o seu concerto, que jurou a teus pais, como se vê neste dia.”</a:t>
            </a:r>
          </a:p>
          <a:p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CF34F09-B0C3-4973-9961-15B6959AC342}"/>
              </a:ext>
            </a:extLst>
          </p:cNvPr>
          <p:cNvSpPr txBox="1"/>
          <p:nvPr/>
        </p:nvSpPr>
        <p:spPr>
          <a:xfrm>
            <a:off x="2422692" y="4887203"/>
            <a:ext cx="8719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400" dirty="0">
                <a:effectLst/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Hoje a </a:t>
            </a:r>
            <a:r>
              <a:rPr lang="pt-PT" sz="2400" dirty="0"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o</a:t>
            </a:r>
            <a:r>
              <a:rPr lang="pt-PT" sz="2400" dirty="0">
                <a:effectLst/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ferta é para o Fundo Local, Nacional e Mundial.</a:t>
            </a:r>
            <a:endParaRPr lang="pt-P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pt-PT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874A259-210F-42AF-B9B5-B172EC9DC96D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26 de novembro de 2022</a:t>
            </a:r>
          </a:p>
        </p:txBody>
      </p:sp>
    </p:spTree>
    <p:extLst>
      <p:ext uri="{BB962C8B-B14F-4D97-AF65-F5344CB8AC3E}">
        <p14:creationId xmlns:p14="http://schemas.microsoft.com/office/powerpoint/2010/main" val="121420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9AD7B34-CD3C-47C4-B9D4-E714FC522005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26 de novembro de 2022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842539C-3D77-453E-B75B-5C952FCF3B94}"/>
              </a:ext>
            </a:extLst>
          </p:cNvPr>
          <p:cNvSpPr txBox="1"/>
          <p:nvPr/>
        </p:nvSpPr>
        <p:spPr>
          <a:xfrm>
            <a:off x="2711115" y="1058619"/>
            <a:ext cx="8422105" cy="2397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Louvamos Deus com o nosso dízimo e ofertas porque Ele dá-nos o poder para produzir riqueza. A parábola dos talentos conta a história de três servos que receberam uma parte da propriedade do seu mestre, e dos relatos de como eles usaram a sua parte para produzir mais riqueza. </a:t>
            </a:r>
            <a:endParaRPr lang="pt-PT" sz="2800" dirty="0">
              <a:effectLst/>
              <a:latin typeface="Dubai Light" panose="020B0303030403030204" pitchFamily="34" charset="-78"/>
              <a:ea typeface="Calibri" panose="020F0502020204030204" pitchFamily="34" charset="0"/>
              <a:cs typeface="Dubai Light" panose="020B03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9234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E36DEA70-9768-48D2-BCCA-78B0B7BFA780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26 de novembro 2022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F332A7-631F-4331-B782-8E426B8526B0}"/>
              </a:ext>
            </a:extLst>
          </p:cNvPr>
          <p:cNvSpPr txBox="1"/>
          <p:nvPr/>
        </p:nvSpPr>
        <p:spPr>
          <a:xfrm>
            <a:off x="1732547" y="1122947"/>
            <a:ext cx="9846711" cy="331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Os três servos tinham isto em comum: eles devolveram fielmente ao seu mestre o que Lhe pertencia. No entanto, os primeiros dois fizeram algo mais. Eles produziram riqueza com aquilo que tinham recebido, e foram recompensados por isso. Uma vez que Deus promete “força para adquirires poder” a todos os Seus servos, é uma pena que o terceiro servo tenha falhado nesta área e não tenha recebido a recompensa do mestre.</a:t>
            </a:r>
            <a:endParaRPr lang="pt-PT" sz="2800" dirty="0">
              <a:effectLst/>
              <a:latin typeface="Dubai Light" panose="020B0303030403030204" pitchFamily="34" charset="-78"/>
              <a:ea typeface="Calibri" panose="020F0502020204030204" pitchFamily="34" charset="0"/>
              <a:cs typeface="Dubai Light" panose="020B03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035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46C3C27-8E32-4121-B752-3A455AA8A638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26 de novembro de 2022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694700F-83A1-4C7B-8DA9-122A742E6264}"/>
              </a:ext>
            </a:extLst>
          </p:cNvPr>
          <p:cNvSpPr txBox="1"/>
          <p:nvPr/>
        </p:nvSpPr>
        <p:spPr>
          <a:xfrm>
            <a:off x="1267326" y="960690"/>
            <a:ext cx="1037924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Como crentes, somos responsáveis por aquilo que recebemos e por aquilo que podemos produzir. Ellen G. White escreveu estas palavras: “Quando fazemos profissão de fé em Cristo, comprometemo-nos a nos tornarmos tudo quanto nos seja possível como obreiros do Mestre, e devemos cultivar cada faculdade ao mais elevado grau de perfeição, para que possamos fazer o maior bem de que formos capazes” (</a:t>
            </a:r>
            <a:r>
              <a:rPr lang="pt-PT" sz="2800" i="1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Parábolas de Jesus</a:t>
            </a: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, p. 222, ed. P. </a:t>
            </a:r>
            <a:r>
              <a:rPr lang="pt-PT" sz="2800" dirty="0" err="1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SerVir</a:t>
            </a: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). </a:t>
            </a:r>
            <a:endParaRPr lang="pt-PT" sz="2800" dirty="0">
              <a:latin typeface="Dubai Light" panose="020B0303030403030204" pitchFamily="34" charset="-78"/>
              <a:cs typeface="Dubai Light" panose="020B03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297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FAD71D74-ACD3-496F-B54B-3A0AA68CF886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26 de novembro de 2022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BC4DF22-6D95-4950-ABF5-CEBFE186128E}"/>
              </a:ext>
            </a:extLst>
          </p:cNvPr>
          <p:cNvSpPr txBox="1"/>
          <p:nvPr/>
        </p:nvSpPr>
        <p:spPr>
          <a:xfrm>
            <a:off x="2310063" y="834189"/>
            <a:ext cx="8903369" cy="331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O crescimento, em todas as áreas da vida, e a participação na produção de recursos é uma missão divina. Esta responsabilidade muitas vezes exige coragem, força, perseverança e autodisciplina. É uma jornada diária penosa. No entanto, ninguém precisa de desanimar ou desistir. Deus fez uma promessa permanente: a capacidade de produzir riqueza.</a:t>
            </a:r>
            <a:endParaRPr lang="pt-PT" sz="2800" dirty="0">
              <a:effectLst/>
              <a:latin typeface="Dubai Light" panose="020B0303030403030204" pitchFamily="34" charset="-78"/>
              <a:ea typeface="Calibri" panose="020F0502020204030204" pitchFamily="34" charset="0"/>
              <a:cs typeface="Dubai Light" panose="020B03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0281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95F3824F-BF0D-4C9C-98F5-E5E6C9A421FA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26 de novembro de 2022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D1C1871-3344-4B55-859B-FDEF970016C4}"/>
              </a:ext>
            </a:extLst>
          </p:cNvPr>
          <p:cNvSpPr txBox="1"/>
          <p:nvPr/>
        </p:nvSpPr>
        <p:spPr>
          <a:xfrm>
            <a:off x="1524000" y="960691"/>
            <a:ext cx="9480884" cy="3319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O princípio para “fazer o maior bem” é um convite para reavaliarmos a forma como ofertamos. Hoje, através das nossas ofertas fiéis, somos uma fonte de bênção. Esta semana, ao louvarmos com o nosso dízimo e ofertas regulares, chamadas Promessa, que possamos refletir e orar sobre como podemos ser uma bênção ainda maior, ao fazermos aumentar os nossos recursos até ao seu verdadeiro potencial.</a:t>
            </a:r>
            <a:endParaRPr lang="pt-PT" sz="2800" dirty="0">
              <a:effectLst/>
              <a:latin typeface="Dubai Light" panose="020B0303030403030204" pitchFamily="34" charset="-78"/>
              <a:ea typeface="Calibri" panose="020F0502020204030204" pitchFamily="34" charset="0"/>
              <a:cs typeface="Dubai Light" panose="020B03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10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4F507A1-09BD-4A4D-B4FD-1274097D961B}"/>
              </a:ext>
            </a:extLst>
          </p:cNvPr>
          <p:cNvSpPr txBox="1"/>
          <p:nvPr/>
        </p:nvSpPr>
        <p:spPr>
          <a:xfrm>
            <a:off x="3524469" y="510141"/>
            <a:ext cx="7635715" cy="4460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2800" b="1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Oração: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2800" dirty="0">
                <a:solidFill>
                  <a:srgbClr val="000000"/>
                </a:solidFill>
                <a:latin typeface="Dubai Light" panose="020B0303030403030204" pitchFamily="34" charset="-78"/>
                <a:ea typeface="Calibri" panose="020F0502020204030204" pitchFamily="34" charset="0"/>
                <a:cs typeface="Dubai Light" panose="020B0303030403030204" pitchFamily="34" charset="-78"/>
              </a:rPr>
              <a:t>Senhor, louvamos-Te porque para além de saberes o futuro, já preparaste o caminho que temos pela frente. És o nosso Provedor especial.</a:t>
            </a:r>
            <a:endParaRPr lang="pt-PT" sz="2800" dirty="0">
              <a:solidFill>
                <a:srgbClr val="000000"/>
              </a:solidFill>
              <a:effectLst/>
              <a:latin typeface="Dubai Light" panose="020B0303030403030204" pitchFamily="34" charset="-78"/>
              <a:ea typeface="Calibri" panose="020F0502020204030204" pitchFamily="34" charset="0"/>
              <a:cs typeface="Dubai Light" panose="020B030303040303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pt-PT" sz="2800" dirty="0">
                <a:solidFill>
                  <a:srgbClr val="000000"/>
                </a:solidFill>
                <a:effectLst/>
                <a:latin typeface="Dubai Light" panose="020B0303030403030204" pitchFamily="34" charset="-7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P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pt-PT" sz="2800" b="1" dirty="0">
              <a:solidFill>
                <a:srgbClr val="000000"/>
              </a:solidFill>
              <a:effectLst/>
              <a:latin typeface="Dubai Light" panose="020B0303030403030204" pitchFamily="34" charset="-78"/>
              <a:ea typeface="Calibri" panose="020F0502020204030204" pitchFamily="34" charset="0"/>
              <a:cs typeface="Dubai Light" panose="020B0303030403030204" pitchFamily="34" charset="-78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pt-PT" sz="4000" dirty="0">
              <a:effectLst/>
              <a:latin typeface="Dubai Light" panose="020B0303030403030204" pitchFamily="34" charset="-78"/>
              <a:ea typeface="Calibri" panose="020F0502020204030204" pitchFamily="34" charset="0"/>
              <a:cs typeface="Dubai Light" panose="020B0303030403030204" pitchFamily="34" charset="-78"/>
            </a:endParaRPr>
          </a:p>
          <a:p>
            <a:pPr algn="r"/>
            <a:r>
              <a:rPr lang="pt-PT" sz="2800" dirty="0">
                <a:latin typeface="Dubai Light" panose="020B0303030403030204" pitchFamily="34" charset="-78"/>
                <a:cs typeface="Dubai Light" panose="020B0303030403030204" pitchFamily="34" charset="-78"/>
              </a:rPr>
              <a:t> </a:t>
            </a:r>
          </a:p>
        </p:txBody>
      </p:sp>
      <p:pic>
        <p:nvPicPr>
          <p:cNvPr id="5122" name="Picture 2" descr="GASPAR MOURA: Louvor e Adoração">
            <a:extLst>
              <a:ext uri="{FF2B5EF4-FFF2-40B4-BE49-F238E27FC236}">
                <a16:creationId xmlns:a16="http://schemas.microsoft.com/office/drawing/2014/main" id="{651BBEDA-965C-457E-854D-9E3DFF7C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55" y="2454023"/>
            <a:ext cx="5429839" cy="4050660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F100807-2B4C-4C32-AF58-C9B5CB160655}"/>
              </a:ext>
            </a:extLst>
          </p:cNvPr>
          <p:cNvSpPr txBox="1"/>
          <p:nvPr/>
        </p:nvSpPr>
        <p:spPr>
          <a:xfrm>
            <a:off x="612742" y="5527978"/>
            <a:ext cx="3421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dirty="0"/>
              <a:t>26 </a:t>
            </a:r>
            <a:r>
              <a:rPr lang="pt-PT"/>
              <a:t>de novembro de </a:t>
            </a:r>
            <a:r>
              <a:rPr lang="pt-PT" dirty="0"/>
              <a:t>2022</a:t>
            </a:r>
          </a:p>
        </p:txBody>
      </p:sp>
      <p:sp>
        <p:nvSpPr>
          <p:cNvPr id="6" name="Caixa de texto 3">
            <a:extLst>
              <a:ext uri="{FF2B5EF4-FFF2-40B4-BE49-F238E27FC236}">
                <a16:creationId xmlns:a16="http://schemas.microsoft.com/office/drawing/2014/main" id="{F7652FD8-2994-4CC3-8912-DB62F664259C}"/>
              </a:ext>
            </a:extLst>
          </p:cNvPr>
          <p:cNvSpPr txBox="1"/>
          <p:nvPr/>
        </p:nvSpPr>
        <p:spPr>
          <a:xfrm>
            <a:off x="3959259" y="4441646"/>
            <a:ext cx="7183228" cy="1083385"/>
          </a:xfrm>
          <a:prstGeom prst="rect">
            <a:avLst/>
          </a:prstGeom>
          <a:noFill/>
          <a:ln w="3175">
            <a:solidFill>
              <a:prstClr val="black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PT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oferta do próximo Sábado destina-se ao fundo Local, Nacional e Mundial.</a:t>
            </a:r>
          </a:p>
        </p:txBody>
      </p:sp>
    </p:spTree>
    <p:extLst>
      <p:ext uri="{BB962C8B-B14F-4D97-AF65-F5344CB8AC3E}">
        <p14:creationId xmlns:p14="http://schemas.microsoft.com/office/powerpoint/2010/main" val="15880788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501</Words>
  <Application>Microsoft Office PowerPoint</Application>
  <PresentationFormat>Ecrã Panorâmico</PresentationFormat>
  <Paragraphs>23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Dubai</vt:lpstr>
      <vt:lpstr>Dubai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Isabel Miranda</cp:lastModifiedBy>
  <cp:revision>19</cp:revision>
  <dcterms:created xsi:type="dcterms:W3CDTF">2021-12-13T11:02:17Z</dcterms:created>
  <dcterms:modified xsi:type="dcterms:W3CDTF">2022-10-18T13:12:39Z</dcterms:modified>
</cp:coreProperties>
</file>