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94" r:id="rId2"/>
    <p:sldId id="257" r:id="rId3"/>
    <p:sldId id="277" r:id="rId4"/>
    <p:sldId id="286" r:id="rId5"/>
    <p:sldId id="272" r:id="rId6"/>
    <p:sldId id="280" r:id="rId7"/>
    <p:sldId id="287" r:id="rId8"/>
    <p:sldId id="288" r:id="rId9"/>
    <p:sldId id="289" r:id="rId10"/>
    <p:sldId id="291" r:id="rId11"/>
    <p:sldId id="264" r:id="rId12"/>
    <p:sldId id="293" r:id="rId13"/>
    <p:sldId id="292" r:id="rId14"/>
  </p:sldIdLst>
  <p:sldSz cx="9144000" cy="6858000" type="screen4x3"/>
  <p:notesSz cx="6858000" cy="9144000"/>
  <p:defaultTextStyle>
    <a:defPPr>
      <a:defRPr lang="pt-B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436" autoAdjust="0"/>
    <p:restoredTop sz="94660"/>
  </p:normalViewPr>
  <p:slideViewPr>
    <p:cSldViewPr snapToGrid="0" snapToObjects="1">
      <p:cViewPr varScale="1">
        <p:scale>
          <a:sx n="57" d="100"/>
          <a:sy n="57" d="100"/>
        </p:scale>
        <p:origin x="-6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5573" y="2130425"/>
            <a:ext cx="8592854" cy="1470025"/>
          </a:xfrm>
        </p:spPr>
        <p:txBody>
          <a:bodyPr/>
          <a:lstStyle>
            <a:lvl1pPr>
              <a:defRPr sz="5400" b="1" cap="none" spc="0">
                <a:ln w="18415" cmpd="sng">
                  <a:solidFill>
                    <a:schemeClr val="tx1">
                      <a:alpha val="57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x-none" smtClean="0"/>
              <a:t>Click to edit Master title style</a:t>
            </a:r>
            <a:endParaRPr lang="pt-B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 cap="none" spc="0">
                <a:ln w="18415" cmpd="sng">
                  <a:solidFill>
                    <a:schemeClr val="tx1">
                      <a:alpha val="5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49286D-07B5-40B9-8471-77089642FA7B}" type="datetime1">
              <a:rPr lang="pt-BR"/>
              <a:pPr/>
              <a:t>02/05/2013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842448-0186-499A-919D-05A7F457F953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10C14B-DEF4-4004-B7B2-DADD097FDF4A}" type="datetime1">
              <a:rPr lang="pt-BR"/>
              <a:pPr/>
              <a:t>02/05/2013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759D01-D49A-45D9-8AC9-7EACC50F7EA9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F1AB0E-4251-427A-9223-873366BF99F6}" type="datetime1">
              <a:rPr lang="pt-BR"/>
              <a:pPr/>
              <a:t>02/05/2013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D5D899-C4D9-451A-8217-34D0CA1CDCD2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cap="none" spc="0">
                <a:ln w="18415" cmpd="sng">
                  <a:solidFill>
                    <a:schemeClr val="tx1">
                      <a:alpha val="4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st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0" cap="none" spc="0">
                <a:ln w="18415" cmpd="sng">
                  <a:solidFill>
                    <a:schemeClr val="tx1">
                      <a:lumMod val="95000"/>
                      <a:lumOff val="5000"/>
                      <a:alpha val="34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st="762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  <a:lvl2pPr>
              <a:defRPr b="0" cap="none" spc="0">
                <a:ln w="18415" cmpd="sng">
                  <a:solidFill>
                    <a:schemeClr val="tx1">
                      <a:lumMod val="95000"/>
                      <a:lumOff val="5000"/>
                      <a:alpha val="34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st="76200" dir="3600000" algn="tl" rotWithShape="0">
                    <a:srgbClr val="000000">
                      <a:alpha val="70000"/>
                    </a:srgbClr>
                  </a:outerShdw>
                </a:effectLst>
              </a:defRPr>
            </a:lvl2pPr>
            <a:lvl3pPr>
              <a:defRPr b="0" cap="none" spc="0">
                <a:ln w="18415" cmpd="sng">
                  <a:solidFill>
                    <a:schemeClr val="tx1">
                      <a:lumMod val="95000"/>
                      <a:lumOff val="5000"/>
                      <a:alpha val="34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st="76200" dir="3600000" algn="tl" rotWithShape="0">
                    <a:srgbClr val="000000">
                      <a:alpha val="70000"/>
                    </a:srgbClr>
                  </a:outerShdw>
                </a:effectLst>
              </a:defRPr>
            </a:lvl3pPr>
            <a:lvl4pPr>
              <a:defRPr b="0" cap="none" spc="0">
                <a:ln w="18415" cmpd="sng">
                  <a:solidFill>
                    <a:schemeClr val="tx1">
                      <a:lumMod val="95000"/>
                      <a:lumOff val="5000"/>
                      <a:alpha val="34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st="76200" dir="3600000" algn="tl" rotWithShape="0">
                    <a:srgbClr val="000000">
                      <a:alpha val="70000"/>
                    </a:srgbClr>
                  </a:outerShdw>
                </a:effectLst>
              </a:defRPr>
            </a:lvl4pPr>
            <a:lvl5pPr>
              <a:defRPr b="0" cap="none" spc="0">
                <a:ln w="18415" cmpd="sng">
                  <a:solidFill>
                    <a:schemeClr val="tx1">
                      <a:lumMod val="95000"/>
                      <a:lumOff val="5000"/>
                      <a:alpha val="34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st="76200" dir="3600000" algn="tl" rotWithShape="0">
                    <a:srgbClr val="000000">
                      <a:alpha val="70000"/>
                    </a:srgbClr>
                  </a:outerShdw>
                </a:effectLst>
              </a:defRPr>
            </a:lvl5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44F9C4-1E15-4D44-B92D-FC692C4CD1C5}" type="datetime1">
              <a:rPr lang="pt-BR"/>
              <a:pPr/>
              <a:t>02/05/2013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AAC1F0-2FBC-4002-AD5B-887F74633361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99F0BA-7AEF-443F-8A7A-0D87B68F0D43}" type="datetime1">
              <a:rPr lang="pt-BR"/>
              <a:pPr/>
              <a:t>02/05/2013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77BAE9-73EB-4097-BCEC-F68CE122FE2F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794B22-A65D-4AD2-BE82-3DC22F5627B2}" type="datetime1">
              <a:rPr lang="pt-BR"/>
              <a:pPr/>
              <a:t>02/05/2013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4252F6-28BA-427F-93EB-A7B5843D4DB5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0ED70E-54EA-400F-A24A-76CE73F0E179}" type="datetime1">
              <a:rPr lang="pt-BR"/>
              <a:pPr/>
              <a:t>02/05/2013</a:t>
            </a:fld>
            <a:endParaRPr lang="pt-B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9812EC-AD75-4909-ABEA-885CFAFC4220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8BC0151-A815-42A3-ABA4-2EA54F121832}" type="datetime1">
              <a:rPr lang="pt-BR"/>
              <a:pPr/>
              <a:t>02/05/2013</a:t>
            </a:fld>
            <a:endParaRPr lang="pt-B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D0C461-CDC4-4C3B-9FCA-25BFAA6A12D6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F7DF4F-F7FC-4303-9ABA-CC491ED89841}" type="datetime1">
              <a:rPr lang="pt-BR"/>
              <a:pPr/>
              <a:t>02/05/2013</a:t>
            </a:fld>
            <a:endParaRPr lang="pt-B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6FD050-87B9-4424-814B-6EE3ED7640BB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A31C18-03BD-4A91-A095-1B046132DF25}" type="datetime1">
              <a:rPr lang="pt-BR"/>
              <a:pPr/>
              <a:t>02/05/2013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C42500-9DC8-42D7-A938-61061C99F5AD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3F7B8A8-3C2F-46A0-8542-BCF185A2E322}" type="datetime1">
              <a:rPr lang="pt-BR"/>
              <a:pPr/>
              <a:t>02/05/2013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A44D04-4D93-4E45-B149-BEAA20263699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pt-BR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0B59FFC1-D606-4277-AD11-02D58A02238C}" type="datetime1">
              <a:rPr lang="pt-BR"/>
              <a:pPr/>
              <a:t>02/05/2013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4945612C-DB19-44B0-9CA0-7B61CD7CE15E}" type="slidenum">
              <a:rPr lang="pt-BR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3" descr="Konkret-Crowns_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Title 6"/>
          <p:cNvSpPr>
            <a:spLocks noGrp="1"/>
          </p:cNvSpPr>
          <p:nvPr>
            <p:ph type="title"/>
          </p:nvPr>
        </p:nvSpPr>
        <p:spPr>
          <a:xfrm>
            <a:off x="573088" y="4929188"/>
            <a:ext cx="8229600" cy="1143000"/>
          </a:xfrm>
        </p:spPr>
        <p:txBody>
          <a:bodyPr/>
          <a:lstStyle/>
          <a:p>
            <a:r>
              <a:rPr lang="pt-BR" b="1" i="1" dirty="0" smtClean="0">
                <a:ln w="18415" cmpd="sng">
                  <a:solidFill>
                    <a:schemeClr val="tx1">
                      <a:alpha val="53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rgbClr val="000000">
                      <a:alpha val="70000"/>
                    </a:srgbClr>
                  </a:outerShdw>
                </a:effectLst>
              </a:rPr>
              <a:t>Mordomia Cristã</a:t>
            </a:r>
            <a:endParaRPr lang="pt-BR" b="1" dirty="0" smtClean="0">
              <a:ln w="18415" cmpd="sng">
                <a:solidFill>
                  <a:schemeClr val="tx1">
                    <a:alpha val="53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itle 4"/>
          <p:cNvSpPr>
            <a:spLocks noGrp="1"/>
          </p:cNvSpPr>
          <p:nvPr>
            <p:ph type="title"/>
          </p:nvPr>
        </p:nvSpPr>
        <p:spPr>
          <a:xfrm>
            <a:off x="457200" y="124510"/>
            <a:ext cx="8229600" cy="1143000"/>
          </a:xfrm>
        </p:spPr>
        <p:txBody>
          <a:bodyPr/>
          <a:lstStyle/>
          <a:p>
            <a:r>
              <a:rPr lang="pt-BR" sz="4000" dirty="0" smtClean="0"/>
              <a:t>PRINCÍPIOS SAGRADOS PARA A GUARDA DO SÁBADO</a:t>
            </a:r>
            <a:endParaRPr lang="pt-BR" sz="4000" b="1" dirty="0" smtClean="0">
              <a:ln w="18415" cmpd="sng">
                <a:solidFill>
                  <a:schemeClr val="tx1">
                    <a:lumMod val="95000"/>
                    <a:lumOff val="5000"/>
                    <a:alpha val="60000"/>
                  </a:schemeClr>
                </a:solidFill>
                <a:prstDash val="solid"/>
              </a:ln>
            </a:endParaRPr>
          </a:p>
        </p:txBody>
      </p:sp>
      <p:sp>
        <p:nvSpPr>
          <p:cNvPr id="15364" name="Vertical Tex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3600" b="1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Despedida do Santo Sábado</a:t>
            </a:r>
          </a:p>
          <a:p>
            <a:pPr marL="450850" lvl="1" indent="6350">
              <a:buNone/>
            </a:pPr>
            <a:r>
              <a:rPr lang="pt-BR" b="1" i="1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"</a:t>
            </a:r>
            <a:r>
              <a:rPr lang="pt-PT" b="1" i="1" dirty="0" smtClean="0"/>
              <a:t> Ao pôr-do-sol, elevem a voz em oração e cânticos de louvor a Deus, celebrando o findar do sábado e pedindo a assistência do Senhor para os cuidados da nova semana</a:t>
            </a:r>
            <a:r>
              <a:rPr lang="pt-BR" b="1" i="1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”.</a:t>
            </a:r>
            <a:endParaRPr lang="pt-BR" dirty="0" smtClean="0">
              <a:ln w="18415" cmpd="sng">
                <a:solidFill>
                  <a:schemeClr val="tx1">
                    <a:lumMod val="95000"/>
                    <a:lumOff val="5000"/>
                    <a:alpha val="60000"/>
                  </a:schemeClr>
                </a:solidFill>
                <a:prstDash val="solid"/>
              </a:ln>
            </a:endParaRPr>
          </a:p>
          <a:p>
            <a:pPr marL="450850" lvl="1" indent="6350">
              <a:buNone/>
            </a:pPr>
            <a:r>
              <a:rPr lang="pt-BR" i="1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TS</a:t>
            </a:r>
            <a:r>
              <a:rPr lang="pt-BR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, vol. III, p.25.</a:t>
            </a:r>
            <a:endParaRPr lang="pt-BR" b="1" dirty="0" smtClean="0">
              <a:ln w="18415" cmpd="sng">
                <a:solidFill>
                  <a:schemeClr val="tx1">
                    <a:lumMod val="95000"/>
                    <a:lumOff val="5000"/>
                    <a:alpha val="60000"/>
                  </a:schemeClr>
                </a:solidFill>
                <a:prstDash val="solid"/>
              </a:ln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CONCLUSÃO</a:t>
            </a:r>
          </a:p>
        </p:txBody>
      </p:sp>
      <p:sp>
        <p:nvSpPr>
          <p:cNvPr id="15364" name="Vertical Tex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3600" b="1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Não é aceitável a observância parcial: </a:t>
            </a:r>
          </a:p>
          <a:p>
            <a:pPr marL="450850" lvl="1" indent="6350">
              <a:buNone/>
            </a:pPr>
            <a:r>
              <a:rPr lang="pt-BR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"</a:t>
            </a:r>
            <a:r>
              <a:rPr lang="pt-BR" b="1" i="1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Não é aceitável ao Senhor uma parcial observância da lei do sábado, e isso tem sobre o espírito dos pecadores pior efeito do que se o 	irmão não fizesse profissão de observador do sábado"</a:t>
            </a:r>
            <a:r>
              <a:rPr lang="pt-BR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.</a:t>
            </a:r>
          </a:p>
          <a:p>
            <a:pPr marL="450850" lvl="1" indent="6350">
              <a:buNone/>
            </a:pPr>
            <a:r>
              <a:rPr lang="pt-BR" i="1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TS</a:t>
            </a:r>
            <a:r>
              <a:rPr lang="pt-BR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, vol. I, </a:t>
            </a:r>
            <a:endParaRPr lang="pt-BR" b="1" dirty="0" smtClean="0">
              <a:ln w="18415" cmpd="sng">
                <a:solidFill>
                  <a:schemeClr val="tx1">
                    <a:lumMod val="95000"/>
                    <a:lumOff val="5000"/>
                    <a:alpha val="60000"/>
                  </a:schemeClr>
                </a:solidFill>
                <a:prstDash val="solid"/>
              </a:ln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CONCLUSÃO</a:t>
            </a:r>
          </a:p>
        </p:txBody>
      </p:sp>
      <p:sp>
        <p:nvSpPr>
          <p:cNvPr id="15364" name="Vertical Tex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Comer demais no sábado: </a:t>
            </a:r>
          </a:p>
          <a:p>
            <a:pPr marL="450850" lvl="1" indent="6350">
              <a:buNone/>
            </a:pPr>
            <a:r>
              <a:rPr lang="pt-BR" b="1" i="1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"Não devemos, no sábado, aumentar a quantidade de alimento ou preparar maior variedade do que noutros dias. Ao contrário, a refeição no sábado deve ser mais simples, convindo comer menos do que comumente, a fim de ter o espírito claro e em condições de compreender os temas espirituais... Embora deva a gente abster-se de cozinhar aos sábados, não é necessário ingerir a comida fria ... As refeições, posto que simples, devem ser apetitosas e atraentes” </a:t>
            </a:r>
            <a:r>
              <a:rPr lang="pt-BR" i="1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TS</a:t>
            </a:r>
            <a:r>
              <a:rPr lang="pt-BR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, vol. III, pp. 23,24.</a:t>
            </a:r>
            <a:endParaRPr lang="pt-BR" b="1" dirty="0" smtClean="0">
              <a:ln w="18415" cmpd="sng">
                <a:solidFill>
                  <a:schemeClr val="tx1">
                    <a:lumMod val="95000"/>
                    <a:lumOff val="5000"/>
                    <a:alpha val="60000"/>
                  </a:schemeClr>
                </a:solidFill>
                <a:prstDash val="solid"/>
              </a:ln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CONCLUSÃO</a:t>
            </a:r>
          </a:p>
        </p:txBody>
      </p:sp>
      <p:sp>
        <p:nvSpPr>
          <p:cNvPr id="15364" name="Vertical Tex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Evitar viagens nesse dia: </a:t>
            </a:r>
          </a:p>
          <a:p>
            <a:pPr marL="450850" lvl="1" indent="6350">
              <a:buNone/>
            </a:pPr>
            <a:r>
              <a:rPr lang="pt-BR" b="1" i="1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"Se desejamos a benção prometida aos obedientes, devemos observar mais estritamente o sábado. Temo que muitas vezes empreendamos nesse dia viagens que bem poderiam ser evitadas... devemos ser mais escrupulosos quanto a viagens nesse dia, por terra ou mar...</a:t>
            </a:r>
            <a:r>
              <a:rPr lang="pt-BR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“</a:t>
            </a:r>
          </a:p>
          <a:p>
            <a:pPr marL="450850" lvl="1" indent="6350">
              <a:buNone/>
            </a:pPr>
            <a:r>
              <a:rPr lang="pt-BR" i="1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TS</a:t>
            </a:r>
            <a:r>
              <a:rPr lang="pt-BR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, vol. III, p.26. </a:t>
            </a:r>
            <a:endParaRPr lang="pt-BR" b="1" dirty="0" smtClean="0">
              <a:ln w="18415" cmpd="sng">
                <a:solidFill>
                  <a:schemeClr val="tx1">
                    <a:lumMod val="95000"/>
                    <a:lumOff val="5000"/>
                    <a:alpha val="60000"/>
                  </a:schemeClr>
                </a:solidFill>
                <a:prstDash val="solid"/>
              </a:ln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6" descr="Konkret-Crowns_B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itle 7"/>
          <p:cNvSpPr>
            <a:spLocks noGrp="1"/>
          </p:cNvSpPr>
          <p:nvPr>
            <p:ph type="title"/>
          </p:nvPr>
        </p:nvSpPr>
        <p:spPr>
          <a:xfrm>
            <a:off x="457200" y="4306888"/>
            <a:ext cx="8229600" cy="1143000"/>
          </a:xfrm>
        </p:spPr>
        <p:txBody>
          <a:bodyPr/>
          <a:lstStyle/>
          <a:p>
            <a:r>
              <a:rPr lang="pt-BR" sz="5500" b="1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st="101600" dir="3600000" algn="tl" rotWithShape="0">
                    <a:srgbClr val="000000">
                      <a:alpha val="70000"/>
                    </a:srgbClr>
                  </a:outerShdw>
                </a:effectLst>
              </a:rPr>
              <a:t>Tempo de </a:t>
            </a:r>
            <a:r>
              <a:rPr lang="pt-BR" sz="5500" b="1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st="101600" dir="3600000" algn="tl" rotWithShape="0">
                    <a:srgbClr val="000000">
                      <a:alpha val="70000"/>
                    </a:srgbClr>
                  </a:outerShdw>
                </a:effectLst>
              </a:rPr>
              <a:t>Recordar</a:t>
            </a:r>
            <a:endParaRPr lang="pt-BR" sz="5500" b="1" dirty="0" smtClean="0">
              <a:ln w="18415" cmpd="sng">
                <a:solidFill>
                  <a:schemeClr val="tx1">
                    <a:lumMod val="95000"/>
                    <a:lumOff val="5000"/>
                    <a:alpha val="6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st="1016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itle 4"/>
          <p:cNvSpPr>
            <a:spLocks noGrp="1"/>
          </p:cNvSpPr>
          <p:nvPr>
            <p:ph type="title"/>
          </p:nvPr>
        </p:nvSpPr>
        <p:spPr>
          <a:xfrm>
            <a:off x="457200" y="124510"/>
            <a:ext cx="8229600" cy="1143000"/>
          </a:xfrm>
        </p:spPr>
        <p:txBody>
          <a:bodyPr/>
          <a:lstStyle/>
          <a:p>
            <a:r>
              <a:rPr lang="pt-BR" dirty="0" smtClean="0"/>
              <a:t>O EXEMPLO DE CRISTO</a:t>
            </a:r>
            <a:endParaRPr lang="pt-BR" b="1" dirty="0" smtClean="0">
              <a:ln w="18415" cmpd="sng">
                <a:solidFill>
                  <a:schemeClr val="tx1">
                    <a:lumMod val="95000"/>
                    <a:lumOff val="5000"/>
                    <a:alpha val="60000"/>
                  </a:schemeClr>
                </a:solidFill>
                <a:prstDash val="solid"/>
              </a:ln>
            </a:endParaRPr>
          </a:p>
        </p:txBody>
      </p:sp>
      <p:sp>
        <p:nvSpPr>
          <p:cNvPr id="15364" name="Vertical Tex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sz="3600" b="1" i="1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"E, chegando a Nazaré, onde fora criado, entrou, num sábado, na sinagoga, segundo o seu costume, e levantou-se para ler."</a:t>
            </a:r>
            <a:r>
              <a:rPr lang="pt-BR" sz="3600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 (Lucas 4:16).</a:t>
            </a:r>
            <a:endParaRPr lang="pt-BR" b="1" dirty="0" smtClean="0">
              <a:ln w="18415" cmpd="sng">
                <a:solidFill>
                  <a:schemeClr val="tx1">
                    <a:lumMod val="95000"/>
                    <a:lumOff val="5000"/>
                    <a:alpha val="60000"/>
                  </a:schemeClr>
                </a:solidFill>
                <a:prstDash val="solid"/>
              </a:ln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itle 4"/>
          <p:cNvSpPr>
            <a:spLocks noGrp="1"/>
          </p:cNvSpPr>
          <p:nvPr>
            <p:ph type="title"/>
          </p:nvPr>
        </p:nvSpPr>
        <p:spPr>
          <a:xfrm>
            <a:off x="457200" y="124510"/>
            <a:ext cx="8229600" cy="1143000"/>
          </a:xfrm>
        </p:spPr>
        <p:txBody>
          <a:bodyPr/>
          <a:lstStyle/>
          <a:p>
            <a:r>
              <a:rPr lang="pt-BR" dirty="0" smtClean="0"/>
              <a:t>O EXEMPLO DE CRISTO</a:t>
            </a:r>
            <a:endParaRPr lang="pt-BR" b="1" dirty="0" smtClean="0">
              <a:ln w="18415" cmpd="sng">
                <a:solidFill>
                  <a:schemeClr val="tx1">
                    <a:lumMod val="95000"/>
                    <a:lumOff val="5000"/>
                    <a:alpha val="60000"/>
                  </a:schemeClr>
                </a:solidFill>
                <a:prstDash val="solid"/>
              </a:ln>
            </a:endParaRPr>
          </a:p>
        </p:txBody>
      </p:sp>
      <p:sp>
        <p:nvSpPr>
          <p:cNvPr id="15364" name="Vertical Tex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sz="3600" b="1" i="1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“E todos os sábados disputava na sinagoga, e convencia a judeus e gregos.”</a:t>
            </a:r>
            <a:r>
              <a:rPr lang="pt-BR" sz="3600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 (Atos 18:4).</a:t>
            </a:r>
          </a:p>
          <a:p>
            <a:pPr marL="0" indent="0">
              <a:buNone/>
            </a:pPr>
            <a:endParaRPr lang="pt-BR" sz="3600" dirty="0" smtClean="0">
              <a:ln w="18415" cmpd="sng">
                <a:solidFill>
                  <a:schemeClr val="tx1">
                    <a:lumMod val="95000"/>
                    <a:lumOff val="5000"/>
                    <a:alpha val="60000"/>
                  </a:schemeClr>
                </a:solidFill>
                <a:prstDash val="solid"/>
              </a:ln>
            </a:endParaRPr>
          </a:p>
          <a:p>
            <a:pPr marL="0" indent="0">
              <a:buNone/>
            </a:pPr>
            <a:r>
              <a:rPr lang="pt-BR" sz="3600" b="1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Hebreus 10:25</a:t>
            </a:r>
          </a:p>
          <a:p>
            <a:pPr marL="0" indent="0">
              <a:buNone/>
            </a:pPr>
            <a:endParaRPr lang="pt-BR" b="1" dirty="0" smtClean="0">
              <a:ln w="18415" cmpd="sng">
                <a:solidFill>
                  <a:schemeClr val="tx1">
                    <a:lumMod val="95000"/>
                    <a:lumOff val="5000"/>
                    <a:alpha val="60000"/>
                  </a:schemeClr>
                </a:solidFill>
                <a:prstDash val="solid"/>
              </a:ln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Vertical Text Placeholder 5"/>
          <p:cNvSpPr>
            <a:spLocks noGrp="1"/>
          </p:cNvSpPr>
          <p:nvPr>
            <p:ph idx="1"/>
          </p:nvPr>
        </p:nvSpPr>
        <p:spPr>
          <a:xfrm>
            <a:off x="457200" y="9178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pt-BR" sz="3600" b="1" i="1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“</a:t>
            </a:r>
            <a:r>
              <a:rPr lang="pt-PT" i="1" dirty="0" smtClean="0"/>
              <a:t>Ao serem entoados cânticos de louvor, ao se elevarem ao Céu fervorosas orações, ao se repetirem as lições das maravilhosas obras de Deus, ao expressar-se a gratidão do coração em preces e hinos, os anjos do Céu apanham o tom e a eles se unem em louvor e ações de graças a Deus. Essas práticas repelem o poder de Satanás. Expulsam as murmurações e queixas, e Satanás perde </a:t>
            </a:r>
            <a:r>
              <a:rPr lang="pt-PT" i="1" dirty="0" smtClean="0"/>
              <a:t>terreno</a:t>
            </a:r>
            <a:r>
              <a:rPr lang="pt-PT" dirty="0" smtClean="0"/>
              <a:t>”</a:t>
            </a:r>
          </a:p>
          <a:p>
            <a:pPr marL="0" indent="0" algn="r">
              <a:buNone/>
            </a:pPr>
            <a:r>
              <a:rPr lang="pt-PT" dirty="0" smtClean="0"/>
              <a:t> </a:t>
            </a:r>
            <a:r>
              <a:rPr lang="pt-BR" sz="3600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Cristo </a:t>
            </a:r>
            <a:r>
              <a:rPr lang="pt-BR" sz="3600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triunfante – </a:t>
            </a:r>
            <a:r>
              <a:rPr lang="pt-BR" sz="3600" i="1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MM</a:t>
            </a:r>
            <a:r>
              <a:rPr lang="pt-BR" sz="3600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, 2002, p. 355.</a:t>
            </a:r>
            <a:endParaRPr lang="pt-BR" sz="3600" b="1" dirty="0" smtClean="0">
              <a:ln w="18415" cmpd="sng">
                <a:solidFill>
                  <a:schemeClr val="tx1">
                    <a:lumMod val="95000"/>
                    <a:lumOff val="5000"/>
                    <a:alpha val="60000"/>
                  </a:schemeClr>
                </a:solidFill>
                <a:prstDash val="solid"/>
              </a:ln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124510"/>
            <a:ext cx="8229600" cy="1143000"/>
          </a:xfrm>
        </p:spPr>
        <p:txBody>
          <a:bodyPr/>
          <a:lstStyle/>
          <a:p>
            <a:r>
              <a:rPr lang="pt-BR" dirty="0" smtClean="0"/>
              <a:t>O EXEMPLO DE CRISTO</a:t>
            </a:r>
            <a:endParaRPr lang="pt-BR" b="1" dirty="0" smtClean="0">
              <a:ln w="18415" cmpd="sng">
                <a:solidFill>
                  <a:schemeClr val="tx1">
                    <a:lumMod val="95000"/>
                    <a:lumOff val="5000"/>
                    <a:alpha val="60000"/>
                  </a:schemeClr>
                </a:solidFill>
                <a:prstDash val="solid"/>
              </a:ln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itle 4"/>
          <p:cNvSpPr>
            <a:spLocks noGrp="1"/>
          </p:cNvSpPr>
          <p:nvPr>
            <p:ph type="title"/>
          </p:nvPr>
        </p:nvSpPr>
        <p:spPr>
          <a:xfrm>
            <a:off x="457200" y="124510"/>
            <a:ext cx="8229600" cy="1143000"/>
          </a:xfrm>
        </p:spPr>
        <p:txBody>
          <a:bodyPr/>
          <a:lstStyle/>
          <a:p>
            <a:r>
              <a:rPr lang="pt-BR" dirty="0" smtClean="0"/>
              <a:t>PRINCÍPIOS SAGRADOS PARA A GUARDA DO SÁBADO</a:t>
            </a:r>
            <a:endParaRPr lang="pt-BR" b="1" dirty="0" smtClean="0">
              <a:ln w="18415" cmpd="sng">
                <a:solidFill>
                  <a:schemeClr val="tx1">
                    <a:lumMod val="95000"/>
                    <a:lumOff val="5000"/>
                    <a:alpha val="60000"/>
                  </a:schemeClr>
                </a:solidFill>
                <a:prstDash val="solid"/>
              </a:ln>
            </a:endParaRPr>
          </a:p>
        </p:txBody>
      </p:sp>
      <p:sp>
        <p:nvSpPr>
          <p:cNvPr id="15364" name="Vertical Tex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3600" b="1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A preparação semanal</a:t>
            </a:r>
            <a:endParaRPr lang="pt-BR" sz="3600" b="1" dirty="0" smtClean="0">
              <a:ln w="18415" cmpd="sng">
                <a:solidFill>
                  <a:schemeClr val="tx1">
                    <a:lumMod val="95000"/>
                    <a:lumOff val="5000"/>
                    <a:alpha val="60000"/>
                  </a:schemeClr>
                </a:solidFill>
                <a:prstDash val="solid"/>
              </a:ln>
            </a:endParaRPr>
          </a:p>
          <a:p>
            <a:pPr marL="450850" lvl="1" indent="6350">
              <a:buNone/>
            </a:pPr>
            <a:r>
              <a:rPr lang="pt-BR" b="1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"</a:t>
            </a:r>
            <a:r>
              <a:rPr lang="pt-PT" b="1" i="1" dirty="0" smtClean="0"/>
              <a:t> Durante toda a semana devemos ter em mente o sábado e fazer a preparação indispensável, a fim de o observar conforme o mandamento. Não devemos observá-lo simplesmente como objeto da lei. Devemos compreender as suas relações espirituais com todos os negócios da </a:t>
            </a:r>
            <a:r>
              <a:rPr lang="pt-PT" b="1" i="1" dirty="0" smtClean="0"/>
              <a:t>vida</a:t>
            </a:r>
            <a:r>
              <a:rPr lang="pt-BR" b="1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.“</a:t>
            </a:r>
            <a:endParaRPr lang="pt-BR" b="1" dirty="0" smtClean="0">
              <a:ln w="18415" cmpd="sng">
                <a:solidFill>
                  <a:schemeClr val="tx1">
                    <a:lumMod val="95000"/>
                    <a:lumOff val="5000"/>
                    <a:alpha val="60000"/>
                  </a:schemeClr>
                </a:solidFill>
                <a:prstDash val="solid"/>
              </a:ln>
            </a:endParaRPr>
          </a:p>
          <a:p>
            <a:pPr marL="450850" lvl="1" indent="6350">
              <a:buNone/>
            </a:pPr>
            <a:endParaRPr lang="pt-BR" dirty="0" smtClean="0">
              <a:ln w="18415" cmpd="sng">
                <a:solidFill>
                  <a:schemeClr val="tx1">
                    <a:lumMod val="95000"/>
                    <a:lumOff val="5000"/>
                    <a:alpha val="60000"/>
                  </a:schemeClr>
                </a:solidFill>
                <a:prstDash val="solid"/>
              </a:ln>
            </a:endParaRPr>
          </a:p>
          <a:p>
            <a:pPr marL="450850" lvl="1" indent="6350" algn="r">
              <a:buNone/>
            </a:pPr>
            <a:endParaRPr lang="pt-BR" dirty="0" smtClean="0">
              <a:ln w="18415" cmpd="sng">
                <a:solidFill>
                  <a:schemeClr val="tx1">
                    <a:lumMod val="95000"/>
                    <a:lumOff val="5000"/>
                    <a:alpha val="60000"/>
                  </a:schemeClr>
                </a:solidFill>
                <a:prstDash val="solid"/>
              </a:ln>
            </a:endParaRPr>
          </a:p>
          <a:p>
            <a:pPr marL="450850" lvl="1" indent="6350" algn="r">
              <a:buNone/>
            </a:pPr>
            <a:r>
              <a:rPr lang="pt-BR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Testemunhos </a:t>
            </a:r>
            <a:r>
              <a:rPr lang="pt-BR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Seletos, vol. 3, p. 20.</a:t>
            </a:r>
          </a:p>
          <a:p>
            <a:pPr lvl="1">
              <a:buNone/>
            </a:pPr>
            <a:endParaRPr lang="pt-BR" b="1" dirty="0" smtClean="0">
              <a:ln w="18415" cmpd="sng">
                <a:solidFill>
                  <a:schemeClr val="tx1">
                    <a:lumMod val="95000"/>
                    <a:lumOff val="5000"/>
                    <a:alpha val="60000"/>
                  </a:schemeClr>
                </a:solidFill>
                <a:prstDash val="solid"/>
              </a:ln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itle 4"/>
          <p:cNvSpPr>
            <a:spLocks noGrp="1"/>
          </p:cNvSpPr>
          <p:nvPr>
            <p:ph type="title"/>
          </p:nvPr>
        </p:nvSpPr>
        <p:spPr>
          <a:xfrm>
            <a:off x="457200" y="124510"/>
            <a:ext cx="8229600" cy="1143000"/>
          </a:xfrm>
        </p:spPr>
        <p:txBody>
          <a:bodyPr/>
          <a:lstStyle/>
          <a:p>
            <a:r>
              <a:rPr lang="pt-BR" dirty="0" smtClean="0"/>
              <a:t>PRINCÍPIOS SAGRADOS PARA A GUARDA DO SÁBADO</a:t>
            </a:r>
            <a:endParaRPr lang="pt-BR" b="1" dirty="0" smtClean="0">
              <a:ln w="18415" cmpd="sng">
                <a:solidFill>
                  <a:schemeClr val="tx1">
                    <a:lumMod val="95000"/>
                    <a:lumOff val="5000"/>
                    <a:alpha val="60000"/>
                  </a:schemeClr>
                </a:solidFill>
                <a:prstDash val="solid"/>
              </a:ln>
            </a:endParaRPr>
          </a:p>
        </p:txBody>
      </p:sp>
      <p:sp>
        <p:nvSpPr>
          <p:cNvPr id="15364" name="Vertical Tex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3600" b="1" dirty="0" err="1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Sexta-feira</a:t>
            </a:r>
            <a:r>
              <a:rPr lang="pt-BR" sz="3600" b="1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 – o dia de preparação</a:t>
            </a:r>
          </a:p>
          <a:p>
            <a:pPr marL="450850" lvl="1" indent="6350">
              <a:buNone/>
            </a:pPr>
            <a:r>
              <a:rPr lang="pt-BR" sz="2400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"... </a:t>
            </a:r>
            <a:r>
              <a:rPr lang="pt-PT" sz="2400" b="1" i="1" dirty="0" smtClean="0"/>
              <a:t>Na sexta-feira deverá ficar determinada a preparação para o sábado. Tendo o cuidado de por toda a roupa em ordem e deixar cozido o que houver para cozer. Escovem os sapatos e tomem o vosso banho... O sábado não deve ser usado em consertar roupa, cozinhar o alimento, nem em divertimentos, ou quaisquer outras ocupações mundanas. Antes do pôr-do-sol, ponham de parte todo trabalho secular, e façam desaparecer os jornais profanos</a:t>
            </a:r>
            <a:r>
              <a:rPr lang="pt-BR" sz="2400" b="1" i="1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 </a:t>
            </a:r>
            <a:r>
              <a:rPr lang="pt-BR" sz="2400" b="1" i="1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...</a:t>
            </a:r>
            <a:r>
              <a:rPr lang="pt-BR" sz="2400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 “</a:t>
            </a:r>
          </a:p>
          <a:p>
            <a:pPr marL="450850" lvl="1" indent="6350">
              <a:buNone/>
            </a:pPr>
            <a:endParaRPr lang="pt-BR" i="1" dirty="0" smtClean="0">
              <a:ln w="18415" cmpd="sng">
                <a:solidFill>
                  <a:schemeClr val="tx1">
                    <a:lumMod val="95000"/>
                    <a:lumOff val="5000"/>
                    <a:alpha val="60000"/>
                  </a:schemeClr>
                </a:solidFill>
                <a:prstDash val="solid"/>
              </a:ln>
            </a:endParaRPr>
          </a:p>
          <a:p>
            <a:pPr marL="450850" lvl="1" indent="6350" algn="r">
              <a:buNone/>
            </a:pPr>
            <a:r>
              <a:rPr lang="pt-BR" i="1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TS</a:t>
            </a:r>
            <a:r>
              <a:rPr lang="pt-BR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,vol</a:t>
            </a:r>
            <a:r>
              <a:rPr lang="pt-BR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. III, p. 22.</a:t>
            </a:r>
            <a:endParaRPr lang="pt-BR" b="1" dirty="0" smtClean="0">
              <a:ln w="18415" cmpd="sng">
                <a:solidFill>
                  <a:schemeClr val="tx1">
                    <a:lumMod val="95000"/>
                    <a:lumOff val="5000"/>
                    <a:alpha val="60000"/>
                  </a:schemeClr>
                </a:solidFill>
                <a:prstDash val="solid"/>
              </a:ln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itle 4"/>
          <p:cNvSpPr>
            <a:spLocks noGrp="1"/>
          </p:cNvSpPr>
          <p:nvPr>
            <p:ph type="title"/>
          </p:nvPr>
        </p:nvSpPr>
        <p:spPr>
          <a:xfrm>
            <a:off x="457200" y="124510"/>
            <a:ext cx="8229600" cy="1143000"/>
          </a:xfrm>
        </p:spPr>
        <p:txBody>
          <a:bodyPr/>
          <a:lstStyle/>
          <a:p>
            <a:r>
              <a:rPr lang="pt-BR" sz="4000" dirty="0" smtClean="0"/>
              <a:t>PRINCÍPIOS SAGRADOS PARA A GUARDA DO SÁBADO</a:t>
            </a:r>
            <a:endParaRPr lang="pt-BR" sz="4000" b="1" dirty="0" smtClean="0">
              <a:ln w="18415" cmpd="sng">
                <a:solidFill>
                  <a:schemeClr val="tx1">
                    <a:lumMod val="95000"/>
                    <a:lumOff val="5000"/>
                    <a:alpha val="60000"/>
                  </a:schemeClr>
                </a:solidFill>
                <a:prstDash val="solid"/>
              </a:ln>
            </a:endParaRPr>
          </a:p>
        </p:txBody>
      </p:sp>
      <p:sp>
        <p:nvSpPr>
          <p:cNvPr id="15364" name="Vertical Tex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3600" b="1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Sábado pela manhã</a:t>
            </a:r>
          </a:p>
          <a:p>
            <a:pPr marL="450850" lvl="1" indent="6350">
              <a:buNone/>
            </a:pPr>
            <a:r>
              <a:rPr lang="pt-BR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"</a:t>
            </a:r>
            <a:r>
              <a:rPr lang="pt-PT" b="1" i="1" dirty="0" smtClean="0"/>
              <a:t> Não devem perder as preciosas horas do sábado, levantando-se tarde. No sábado a família deve levantar-se cedo... Disso (levantar-se tarde) resulta pressa, impaciência... o sábado torna-se um fardo</a:t>
            </a:r>
            <a:r>
              <a:rPr lang="pt-BR" b="1" i="1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..."</a:t>
            </a:r>
            <a:r>
              <a:rPr lang="pt-BR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. </a:t>
            </a:r>
            <a:endParaRPr lang="pt-BR" dirty="0" smtClean="0">
              <a:ln w="18415" cmpd="sng">
                <a:solidFill>
                  <a:schemeClr val="tx1">
                    <a:lumMod val="95000"/>
                    <a:lumOff val="5000"/>
                    <a:alpha val="60000"/>
                  </a:schemeClr>
                </a:solidFill>
                <a:prstDash val="solid"/>
              </a:ln>
            </a:endParaRPr>
          </a:p>
          <a:p>
            <a:pPr marL="450850" lvl="1" indent="6350">
              <a:buNone/>
            </a:pPr>
            <a:r>
              <a:rPr lang="pt-BR" i="1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TS</a:t>
            </a:r>
            <a:r>
              <a:rPr lang="pt-BR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, vol. III, p. 23.</a:t>
            </a:r>
            <a:endParaRPr lang="pt-BR" b="1" dirty="0" smtClean="0">
              <a:ln w="18415" cmpd="sng">
                <a:solidFill>
                  <a:schemeClr val="tx1">
                    <a:lumMod val="95000"/>
                    <a:lumOff val="5000"/>
                    <a:alpha val="60000"/>
                  </a:schemeClr>
                </a:solidFill>
                <a:prstDash val="solid"/>
              </a:ln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itle 4"/>
          <p:cNvSpPr>
            <a:spLocks noGrp="1"/>
          </p:cNvSpPr>
          <p:nvPr>
            <p:ph type="title"/>
          </p:nvPr>
        </p:nvSpPr>
        <p:spPr>
          <a:xfrm>
            <a:off x="457200" y="124510"/>
            <a:ext cx="8229600" cy="1143000"/>
          </a:xfrm>
        </p:spPr>
        <p:txBody>
          <a:bodyPr/>
          <a:lstStyle/>
          <a:p>
            <a:r>
              <a:rPr lang="pt-BR" sz="4000" dirty="0" smtClean="0"/>
              <a:t>PRINCÍPIOS SAGRADOS PARA A GUARDA DO SÁBADO</a:t>
            </a:r>
            <a:endParaRPr lang="pt-BR" sz="4000" b="1" dirty="0" smtClean="0">
              <a:ln w="18415" cmpd="sng">
                <a:solidFill>
                  <a:schemeClr val="tx1">
                    <a:lumMod val="95000"/>
                    <a:lumOff val="5000"/>
                    <a:alpha val="60000"/>
                  </a:schemeClr>
                </a:solidFill>
                <a:prstDash val="solid"/>
              </a:ln>
            </a:endParaRPr>
          </a:p>
        </p:txBody>
      </p:sp>
      <p:sp>
        <p:nvSpPr>
          <p:cNvPr id="15364" name="Vertical Tex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3600" b="1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Sábado à tarde – atividades</a:t>
            </a:r>
          </a:p>
          <a:p>
            <a:pPr marL="450850" lvl="1" indent="6350">
              <a:buNone/>
            </a:pPr>
            <a:r>
              <a:rPr lang="pt-BR" b="1" i="1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"</a:t>
            </a:r>
            <a:r>
              <a:rPr lang="pt-PT" b="1" i="1" dirty="0" smtClean="0"/>
              <a:t> Quando faz bom tempo, deverão os pais sair com os filhos em passeio pelos campos e matas. Por entre as belas coisas da natureza, expliquem-lhes a razão da instituição do sábado</a:t>
            </a:r>
            <a:r>
              <a:rPr lang="pt-BR" b="1" i="1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... </a:t>
            </a:r>
            <a:r>
              <a:rPr lang="pt-BR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“</a:t>
            </a:r>
          </a:p>
          <a:p>
            <a:pPr marL="450850" lvl="1" indent="6350">
              <a:buNone/>
            </a:pPr>
            <a:r>
              <a:rPr lang="pt-BR" i="1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TS</a:t>
            </a:r>
            <a:r>
              <a:rPr lang="pt-BR" dirty="0" smtClean="0">
                <a:ln w="18415" cmpd="sng">
                  <a:solidFill>
                    <a:schemeClr val="tx1">
                      <a:lumMod val="95000"/>
                      <a:lumOff val="5000"/>
                      <a:alpha val="60000"/>
                    </a:schemeClr>
                  </a:solidFill>
                  <a:prstDash val="solid"/>
                </a:ln>
              </a:rPr>
              <a:t>,vol. III, p. 24.</a:t>
            </a:r>
            <a:endParaRPr lang="pt-BR" b="1" dirty="0" smtClean="0">
              <a:ln w="18415" cmpd="sng">
                <a:solidFill>
                  <a:schemeClr val="tx1">
                    <a:lumMod val="95000"/>
                    <a:lumOff val="5000"/>
                    <a:alpha val="60000"/>
                  </a:schemeClr>
                </a:solidFill>
                <a:prstDash val="solid"/>
              </a:ln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</TotalTime>
  <Words>700</Words>
  <Application>Microsoft Office PowerPoint</Application>
  <PresentationFormat>Apresentação no Ecrã (4:3)</PresentationFormat>
  <Paragraphs>45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13</vt:i4>
      </vt:variant>
    </vt:vector>
  </HeadingPairs>
  <TitlesOfParts>
    <vt:vector size="14" baseType="lpstr">
      <vt:lpstr>Office Theme</vt:lpstr>
      <vt:lpstr>Mordomia Cristã</vt:lpstr>
      <vt:lpstr>Tempo de Recordar</vt:lpstr>
      <vt:lpstr>O EXEMPLO DE CRISTO</vt:lpstr>
      <vt:lpstr>O EXEMPLO DE CRISTO</vt:lpstr>
      <vt:lpstr>O EXEMPLO DE CRISTO</vt:lpstr>
      <vt:lpstr>PRINCÍPIOS SAGRADOS PARA A GUARDA DO SÁBADO</vt:lpstr>
      <vt:lpstr>PRINCÍPIOS SAGRADOS PARA A GUARDA DO SÁBADO</vt:lpstr>
      <vt:lpstr>PRINCÍPIOS SAGRADOS PARA A GUARDA DO SÁBADO</vt:lpstr>
      <vt:lpstr>PRINCÍPIOS SAGRADOS PARA A GUARDA DO SÁBADO</vt:lpstr>
      <vt:lpstr>PRINCÍPIOS SAGRADOS PARA A GUARDA DO SÁBADO</vt:lpstr>
      <vt:lpstr>CONCLUSÃO</vt:lpstr>
      <vt:lpstr>CONCLUSÃO</vt:lpstr>
      <vt:lpstr>CONCLUSÃO</vt:lpstr>
    </vt:vector>
  </TitlesOfParts>
  <Company>IASD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Semana da Mordomia Cristã - AP</dc:title>
  <dc:creator>Cesar Guandalini</dc:creator>
  <cp:lastModifiedBy>daniel</cp:lastModifiedBy>
  <cp:revision>33</cp:revision>
  <dcterms:created xsi:type="dcterms:W3CDTF">2010-02-23T03:26:55Z</dcterms:created>
  <dcterms:modified xsi:type="dcterms:W3CDTF">2013-05-02T10:12:30Z</dcterms:modified>
</cp:coreProperties>
</file>